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handoutMasterIdLst>
    <p:handoutMasterId r:id="rId73"/>
  </p:handoutMasterIdLst>
  <p:sldIdLst>
    <p:sldId id="458" r:id="rId2"/>
    <p:sldId id="464" r:id="rId3"/>
    <p:sldId id="459" r:id="rId4"/>
    <p:sldId id="477" r:id="rId5"/>
    <p:sldId id="328" r:id="rId6"/>
    <p:sldId id="466" r:id="rId7"/>
    <p:sldId id="452" r:id="rId8"/>
    <p:sldId id="327" r:id="rId9"/>
    <p:sldId id="342" r:id="rId10"/>
    <p:sldId id="343" r:id="rId11"/>
    <p:sldId id="329" r:id="rId12"/>
    <p:sldId id="493" r:id="rId13"/>
    <p:sldId id="349" r:id="rId14"/>
    <p:sldId id="404" r:id="rId15"/>
    <p:sldId id="403" r:id="rId16"/>
    <p:sldId id="494" r:id="rId17"/>
    <p:sldId id="397" r:id="rId18"/>
    <p:sldId id="405" r:id="rId19"/>
    <p:sldId id="402" r:id="rId20"/>
    <p:sldId id="341" r:id="rId21"/>
    <p:sldId id="330" r:id="rId22"/>
    <p:sldId id="368" r:id="rId23"/>
    <p:sldId id="384" r:id="rId24"/>
    <p:sldId id="359" r:id="rId25"/>
    <p:sldId id="360" r:id="rId26"/>
    <p:sldId id="370" r:id="rId27"/>
    <p:sldId id="479" r:id="rId28"/>
    <p:sldId id="413" r:id="rId29"/>
    <p:sldId id="420" r:id="rId30"/>
    <p:sldId id="331" r:id="rId31"/>
    <p:sldId id="373" r:id="rId32"/>
    <p:sldId id="469" r:id="rId33"/>
    <p:sldId id="372" r:id="rId34"/>
    <p:sldId id="347" r:id="rId35"/>
    <p:sldId id="428" r:id="rId36"/>
    <p:sldId id="430" r:id="rId37"/>
    <p:sldId id="429" r:id="rId38"/>
    <p:sldId id="480" r:id="rId39"/>
    <p:sldId id="468" r:id="rId40"/>
    <p:sldId id="467" r:id="rId41"/>
    <p:sldId id="492" r:id="rId42"/>
    <p:sldId id="333" r:id="rId43"/>
    <p:sldId id="491" r:id="rId44"/>
    <p:sldId id="334" r:id="rId45"/>
    <p:sldId id="489" r:id="rId46"/>
    <p:sldId id="396" r:id="rId47"/>
    <p:sldId id="375" r:id="rId48"/>
    <p:sldId id="389" r:id="rId49"/>
    <p:sldId id="390" r:id="rId50"/>
    <p:sldId id="391" r:id="rId51"/>
    <p:sldId id="487" r:id="rId52"/>
    <p:sldId id="488" r:id="rId53"/>
    <p:sldId id="387" r:id="rId54"/>
    <p:sldId id="357" r:id="rId55"/>
    <p:sldId id="496" r:id="rId56"/>
    <p:sldId id="388" r:id="rId57"/>
    <p:sldId id="374" r:id="rId58"/>
    <p:sldId id="472" r:id="rId59"/>
    <p:sldId id="473" r:id="rId60"/>
    <p:sldId id="474" r:id="rId61"/>
    <p:sldId id="351" r:id="rId62"/>
    <p:sldId id="352" r:id="rId63"/>
    <p:sldId id="363" r:id="rId64"/>
    <p:sldId id="364" r:id="rId65"/>
    <p:sldId id="422" r:id="rId66"/>
    <p:sldId id="471" r:id="rId67"/>
    <p:sldId id="475" r:id="rId68"/>
    <p:sldId id="476" r:id="rId69"/>
    <p:sldId id="423" r:id="rId70"/>
    <p:sldId id="465"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Helvetica" charset="0"/>
        <a:ea typeface="+mn-ea"/>
        <a:cs typeface="+mn-cs"/>
      </a:defRPr>
    </a:lvl1pPr>
    <a:lvl2pPr marL="457200" algn="l" rtl="0" fontAlgn="base">
      <a:spcBef>
        <a:spcPct val="0"/>
      </a:spcBef>
      <a:spcAft>
        <a:spcPct val="0"/>
      </a:spcAft>
      <a:defRPr kern="1200">
        <a:solidFill>
          <a:schemeClr val="tx1"/>
        </a:solidFill>
        <a:latin typeface="Helvetica" charset="0"/>
        <a:ea typeface="+mn-ea"/>
        <a:cs typeface="+mn-cs"/>
      </a:defRPr>
    </a:lvl2pPr>
    <a:lvl3pPr marL="914400" algn="l" rtl="0" fontAlgn="base">
      <a:spcBef>
        <a:spcPct val="0"/>
      </a:spcBef>
      <a:spcAft>
        <a:spcPct val="0"/>
      </a:spcAft>
      <a:defRPr kern="1200">
        <a:solidFill>
          <a:schemeClr val="tx1"/>
        </a:solidFill>
        <a:latin typeface="Helvetica" charset="0"/>
        <a:ea typeface="+mn-ea"/>
        <a:cs typeface="+mn-cs"/>
      </a:defRPr>
    </a:lvl3pPr>
    <a:lvl4pPr marL="1371600" algn="l" rtl="0" fontAlgn="base">
      <a:spcBef>
        <a:spcPct val="0"/>
      </a:spcBef>
      <a:spcAft>
        <a:spcPct val="0"/>
      </a:spcAft>
      <a:defRPr kern="1200">
        <a:solidFill>
          <a:schemeClr val="tx1"/>
        </a:solidFill>
        <a:latin typeface="Helvetica" charset="0"/>
        <a:ea typeface="+mn-ea"/>
        <a:cs typeface="+mn-cs"/>
      </a:defRPr>
    </a:lvl4pPr>
    <a:lvl5pPr marL="1828800" algn="l" rtl="0" fontAlgn="base">
      <a:spcBef>
        <a:spcPct val="0"/>
      </a:spcBef>
      <a:spcAft>
        <a:spcPct val="0"/>
      </a:spcAft>
      <a:defRPr kern="1200">
        <a:solidFill>
          <a:schemeClr val="tx1"/>
        </a:solidFill>
        <a:latin typeface="Helvetica" charset="0"/>
        <a:ea typeface="+mn-ea"/>
        <a:cs typeface="+mn-cs"/>
      </a:defRPr>
    </a:lvl5pPr>
    <a:lvl6pPr marL="2286000" algn="l" defTabSz="457200" rtl="0" eaLnBrk="1" latinLnBrk="0" hangingPunct="1">
      <a:defRPr kern="1200">
        <a:solidFill>
          <a:schemeClr val="tx1"/>
        </a:solidFill>
        <a:latin typeface="Helvetica" charset="0"/>
        <a:ea typeface="+mn-ea"/>
        <a:cs typeface="+mn-cs"/>
      </a:defRPr>
    </a:lvl6pPr>
    <a:lvl7pPr marL="2743200" algn="l" defTabSz="457200" rtl="0" eaLnBrk="1" latinLnBrk="0" hangingPunct="1">
      <a:defRPr kern="1200">
        <a:solidFill>
          <a:schemeClr val="tx1"/>
        </a:solidFill>
        <a:latin typeface="Helvetica" charset="0"/>
        <a:ea typeface="+mn-ea"/>
        <a:cs typeface="+mn-cs"/>
      </a:defRPr>
    </a:lvl7pPr>
    <a:lvl8pPr marL="3200400" algn="l" defTabSz="457200" rtl="0" eaLnBrk="1" latinLnBrk="0" hangingPunct="1">
      <a:defRPr kern="1200">
        <a:solidFill>
          <a:schemeClr val="tx1"/>
        </a:solidFill>
        <a:latin typeface="Helvetica" charset="0"/>
        <a:ea typeface="+mn-ea"/>
        <a:cs typeface="+mn-cs"/>
      </a:defRPr>
    </a:lvl8pPr>
    <a:lvl9pPr marL="3657600" algn="l" defTabSz="457200" rtl="0" eaLnBrk="1" latinLnBrk="0" hangingPunct="1">
      <a:defRPr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9"/>
    <a:srgbClr val="2118DC"/>
    <a:srgbClr val="0000C1"/>
    <a:srgbClr val="0000ED"/>
    <a:srgbClr val="EDEDED"/>
    <a:srgbClr val="0000FF"/>
    <a:srgbClr val="0000A0"/>
    <a:srgbClr val="FFFFFF"/>
    <a:srgbClr val="C7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5" d="100"/>
          <a:sy n="75" d="100"/>
        </p:scale>
        <p:origin x="-1224" y="-72"/>
      </p:cViewPr>
      <p:guideLst>
        <p:guide orient="horz" pos="2566"/>
        <p:guide pos="41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24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Helvetica" pitchFamily="-107"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107" charset="0"/>
              </a:defRPr>
            </a:lvl1pPr>
          </a:lstStyle>
          <a:p>
            <a:pPr>
              <a:defRPr/>
            </a:pPr>
            <a:fld id="{114B9E20-4ED4-EF40-8F19-E9D0980C37D1}" type="datetime1">
              <a:rPr lang="en-US"/>
              <a:pPr>
                <a:defRPr/>
              </a:pPr>
              <a:t>8/26/2015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Helvetica" pitchFamily="-107"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107" charset="0"/>
              </a:defRPr>
            </a:lvl1pPr>
          </a:lstStyle>
          <a:p>
            <a:pPr>
              <a:defRPr/>
            </a:pPr>
            <a:fld id="{DBDED02B-82AC-6A40-8F95-B8ADF44879DB}" type="slidenum">
              <a:rPr lang="en-US"/>
              <a:pPr>
                <a:defRPr/>
              </a:pPr>
              <a:t>‹#›</a:t>
            </a:fld>
            <a:endParaRPr lang="en-US"/>
          </a:p>
        </p:txBody>
      </p:sp>
    </p:spTree>
    <p:extLst>
      <p:ext uri="{BB962C8B-B14F-4D97-AF65-F5344CB8AC3E}">
        <p14:creationId xmlns:p14="http://schemas.microsoft.com/office/powerpoint/2010/main" val="2886583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Helvetica" pitchFamily="-107" charset="0"/>
              </a:defRPr>
            </a:lvl1pPr>
          </a:lstStyle>
          <a:p>
            <a:pPr>
              <a:defRPr/>
            </a:pPr>
            <a:endParaRPr lang="en-US"/>
          </a:p>
        </p:txBody>
      </p:sp>
      <p:sp>
        <p:nvSpPr>
          <p:cNvPr id="1187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Helvetica" pitchFamily="-107"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87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Helvetica" pitchFamily="-107" charset="0"/>
              </a:defRPr>
            </a:lvl1pPr>
          </a:lstStyle>
          <a:p>
            <a:pPr>
              <a:defRPr/>
            </a:pPr>
            <a:endParaRPr lang="en-US"/>
          </a:p>
        </p:txBody>
      </p:sp>
      <p:sp>
        <p:nvSpPr>
          <p:cNvPr id="1187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Helvetica" pitchFamily="-107" charset="0"/>
              </a:defRPr>
            </a:lvl1pPr>
          </a:lstStyle>
          <a:p>
            <a:pPr>
              <a:defRPr/>
            </a:pPr>
            <a:fld id="{9EFAC5B0-CE8A-2D4C-BFFC-C6D13E68A1EA}" type="slidenum">
              <a:rPr lang="en-US"/>
              <a:pPr>
                <a:defRPr/>
              </a:pPr>
              <a:t>‹#›</a:t>
            </a:fld>
            <a:endParaRPr lang="en-US"/>
          </a:p>
        </p:txBody>
      </p:sp>
    </p:spTree>
    <p:extLst>
      <p:ext uri="{BB962C8B-B14F-4D97-AF65-F5344CB8AC3E}">
        <p14:creationId xmlns:p14="http://schemas.microsoft.com/office/powerpoint/2010/main" val="411601753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0BA03BE-861F-4D45-A92F-DEEECBC77E1F}" type="slidenum">
              <a:rPr lang="en-US">
                <a:latin typeface="Helvetica" charset="0"/>
              </a:rPr>
              <a:pPr/>
              <a:t>1</a:t>
            </a:fld>
            <a:endParaRPr lang="en-US">
              <a:latin typeface="Helvetica" charset="0"/>
            </a:endParaRPr>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0D534C5-EC54-1745-8073-B59607DF9404}" type="slidenum">
              <a:rPr lang="en-US">
                <a:latin typeface="Helvetica" charset="0"/>
              </a:rPr>
              <a:pPr/>
              <a:t>10</a:t>
            </a:fld>
            <a:endParaRPr lang="en-US">
              <a:latin typeface="Helvetica"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42C503A-BA2B-634F-AABB-C5182654C2EB}" type="slidenum">
              <a:rPr lang="en-US">
                <a:latin typeface="Helvetica" charset="0"/>
              </a:rPr>
              <a:pPr/>
              <a:t>11</a:t>
            </a:fld>
            <a:endParaRPr lang="en-US">
              <a:latin typeface="Helvetica"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FBDD66-27D1-E544-990F-EE040EDCF8D5}" type="slidenum">
              <a:rPr lang="en-US">
                <a:latin typeface="Helvetica" pitchFamily="-65" charset="0"/>
                <a:ea typeface="ＭＳ Ｐゴシック" pitchFamily="-65" charset="-128"/>
                <a:cs typeface="ＭＳ Ｐゴシック" pitchFamily="-65" charset="-128"/>
              </a:rPr>
              <a:pPr fontAlgn="base">
                <a:spcBef>
                  <a:spcPct val="0"/>
                </a:spcBef>
                <a:spcAft>
                  <a:spcPct val="0"/>
                </a:spcAft>
              </a:pPr>
              <a:t>12</a:t>
            </a:fld>
            <a:endParaRPr lang="en-US">
              <a:latin typeface="Helvetica" pitchFamily="-65" charset="0"/>
              <a:ea typeface="ＭＳ Ｐゴシック" pitchFamily="-65" charset="-128"/>
              <a:cs typeface="ＭＳ Ｐゴシック" pitchFamily="-65" charset="-128"/>
            </a:endParaRPr>
          </a:p>
        </p:txBody>
      </p:sp>
      <p:sp>
        <p:nvSpPr>
          <p:cNvPr id="15363" name="Rectangle 2"/>
          <p:cNvSpPr>
            <a:spLocks noGrp="1" noRot="1" noChangeAspect="1" noChangeArrowheads="1"/>
          </p:cNvSpPr>
          <p:nvPr>
            <p:ph type="sldImg"/>
          </p:nvPr>
        </p:nvSpPr>
        <p:spPr bwMode="auto">
          <a:xfrm>
            <a:off x="1135063" y="687388"/>
            <a:ext cx="4586287" cy="3440112"/>
          </a:xfrm>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xfrm>
            <a:off x="914400" y="4356100"/>
            <a:ext cx="5029200" cy="41275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latin typeface="Times New Roman" pitchFamily="-65"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B106C48-529D-594B-B3BD-266BB0F32DEF}" type="slidenum">
              <a:rPr lang="en-US">
                <a:latin typeface="Helvetica" charset="0"/>
              </a:rPr>
              <a:pPr/>
              <a:t>13</a:t>
            </a:fld>
            <a:endParaRPr lang="en-US">
              <a:latin typeface="Helvetica"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8D0596D-7A2A-8047-BFC2-B6DAE393A7E5}" type="slidenum">
              <a:rPr lang="en-US">
                <a:latin typeface="Helvetica" charset="0"/>
              </a:rPr>
              <a:pPr/>
              <a:t>14</a:t>
            </a:fld>
            <a:endParaRPr lang="en-US">
              <a:latin typeface="Helvetica" charset="0"/>
            </a:endParaRPr>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D73C844-38D8-2143-8371-88EC8126ED99}" type="slidenum">
              <a:rPr lang="en-US">
                <a:latin typeface="Helvetica" charset="0"/>
              </a:rPr>
              <a:pPr/>
              <a:t>15</a:t>
            </a:fld>
            <a:endParaRPr lang="en-US">
              <a:latin typeface="Helvetica" charset="0"/>
            </a:endParaRPr>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FBDD66-27D1-E544-990F-EE040EDCF8D5}" type="slidenum">
              <a:rPr lang="en-US">
                <a:latin typeface="Helvetica" pitchFamily="-65" charset="0"/>
                <a:ea typeface="ＭＳ Ｐゴシック" pitchFamily="-65" charset="-128"/>
                <a:cs typeface="ＭＳ Ｐゴシック" pitchFamily="-65" charset="-128"/>
              </a:rPr>
              <a:pPr fontAlgn="base">
                <a:spcBef>
                  <a:spcPct val="0"/>
                </a:spcBef>
                <a:spcAft>
                  <a:spcPct val="0"/>
                </a:spcAft>
              </a:pPr>
              <a:t>16</a:t>
            </a:fld>
            <a:endParaRPr lang="en-US">
              <a:latin typeface="Helvetica" pitchFamily="-65" charset="0"/>
              <a:ea typeface="ＭＳ Ｐゴシック" pitchFamily="-65" charset="-128"/>
              <a:cs typeface="ＭＳ Ｐゴシック" pitchFamily="-65" charset="-128"/>
            </a:endParaRPr>
          </a:p>
        </p:txBody>
      </p:sp>
      <p:sp>
        <p:nvSpPr>
          <p:cNvPr id="15363" name="Rectangle 2"/>
          <p:cNvSpPr>
            <a:spLocks noGrp="1" noRot="1" noChangeAspect="1" noChangeArrowheads="1"/>
          </p:cNvSpPr>
          <p:nvPr>
            <p:ph type="sldImg"/>
          </p:nvPr>
        </p:nvSpPr>
        <p:spPr bwMode="auto">
          <a:xfrm>
            <a:off x="1135063" y="687388"/>
            <a:ext cx="4586287" cy="3440112"/>
          </a:xfrm>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xfrm>
            <a:off x="914400" y="4356100"/>
            <a:ext cx="5029200" cy="41275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latin typeface="Times New Roman" pitchFamily="-65"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A266A84-9506-1444-AC3D-822E8C50B53F}" type="slidenum">
              <a:rPr lang="en-US">
                <a:latin typeface="Helvetica" charset="0"/>
              </a:rPr>
              <a:pPr/>
              <a:t>17</a:t>
            </a:fld>
            <a:endParaRPr lang="en-US">
              <a:latin typeface="Helvetica" charset="0"/>
            </a:endParaRPr>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FD10CCF-332B-6A45-BD1A-6CC3B1AE24EA}" type="slidenum">
              <a:rPr lang="en-US">
                <a:latin typeface="Helvetica" charset="0"/>
              </a:rPr>
              <a:pPr/>
              <a:t>18</a:t>
            </a:fld>
            <a:endParaRPr lang="en-US">
              <a:latin typeface="Helvetica" charset="0"/>
            </a:endParaRPr>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69303E2-60BB-F641-96E9-17A318F7A155}" type="slidenum">
              <a:rPr lang="en-US">
                <a:latin typeface="Helvetica" charset="0"/>
              </a:rPr>
              <a:pPr/>
              <a:t>19</a:t>
            </a:fld>
            <a:endParaRPr lang="en-US">
              <a:latin typeface="Helvetica"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93E497E-D0EF-3C4F-AFA6-AEBA8ACC65C6}" type="slidenum">
              <a:rPr lang="en-US">
                <a:latin typeface="Helvetica" charset="0"/>
              </a:rPr>
              <a:pPr/>
              <a:t>2</a:t>
            </a:fld>
            <a:endParaRPr lang="en-US">
              <a:latin typeface="Helvetica"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C00A3C5-46D9-5A4B-85EE-41AD77167A67}" type="slidenum">
              <a:rPr lang="en-US">
                <a:latin typeface="Helvetica" charset="0"/>
              </a:rPr>
              <a:pPr/>
              <a:t>20</a:t>
            </a:fld>
            <a:endParaRPr lang="en-US">
              <a:latin typeface="Helvetica"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B89A59F-17AF-C248-A412-C8D302E79945}" type="slidenum">
              <a:rPr lang="en-US">
                <a:latin typeface="Helvetica" charset="0"/>
              </a:rPr>
              <a:pPr/>
              <a:t>21</a:t>
            </a:fld>
            <a:endParaRPr lang="en-US">
              <a:latin typeface="Helvetica"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F2A3E40-8B7C-3841-ACAD-E3FC35D03EEE}" type="slidenum">
              <a:rPr lang="en-US">
                <a:latin typeface="Helvetica" charset="0"/>
              </a:rPr>
              <a:pPr/>
              <a:t>22</a:t>
            </a:fld>
            <a:endParaRPr lang="en-US">
              <a:latin typeface="Helvetica"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EE21D85-6995-1545-8D17-B8DA945C0D14}" type="slidenum">
              <a:rPr lang="en-US">
                <a:latin typeface="Helvetica" charset="0"/>
              </a:rPr>
              <a:pPr/>
              <a:t>23</a:t>
            </a:fld>
            <a:endParaRPr lang="en-US">
              <a:latin typeface="Helvetica" charset="0"/>
            </a:endParaRPr>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D4963EF-70AF-1646-B0FE-3AB1F18FF08A}" type="slidenum">
              <a:rPr lang="en-US">
                <a:latin typeface="Helvetica" charset="0"/>
              </a:rPr>
              <a:pPr/>
              <a:t>24</a:t>
            </a:fld>
            <a:endParaRPr lang="en-US">
              <a:latin typeface="Helvetica"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922D018-7854-0B4F-AA49-064B16775EEB}" type="slidenum">
              <a:rPr lang="en-US">
                <a:latin typeface="Helvetica" charset="0"/>
              </a:rPr>
              <a:pPr/>
              <a:t>25</a:t>
            </a:fld>
            <a:endParaRPr lang="en-US">
              <a:latin typeface="Helvetica"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79384D6-64E7-6D4F-A834-9F44CE4D8E8A}" type="slidenum">
              <a:rPr lang="en-US">
                <a:latin typeface="Helvetica" charset="0"/>
              </a:rPr>
              <a:pPr/>
              <a:t>26</a:t>
            </a:fld>
            <a:endParaRPr lang="en-US">
              <a:latin typeface="Helvetica"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B28A93D-DDC0-A047-9896-967789E20D43}" type="slidenum">
              <a:rPr lang="en-US">
                <a:latin typeface="Helvetica" charset="0"/>
              </a:rPr>
              <a:pPr/>
              <a:t>27</a:t>
            </a:fld>
            <a:endParaRPr lang="en-US">
              <a:latin typeface="Helvetica"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Click to next slide for EMPHASIS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98FC1D3-5D7C-D049-A617-CFA69886BE62}" type="slidenum">
              <a:rPr lang="en-US">
                <a:latin typeface="Helvetica" charset="0"/>
              </a:rPr>
              <a:pPr/>
              <a:t>28</a:t>
            </a:fld>
            <a:endParaRPr lang="en-US">
              <a:latin typeface="Helvetica" charset="0"/>
            </a:endParaRPr>
          </a:p>
        </p:txBody>
      </p:sp>
      <p:sp>
        <p:nvSpPr>
          <p:cNvPr id="71683" name="Rectangle 1026"/>
          <p:cNvSpPr>
            <a:spLocks noGrp="1" noRot="1" noChangeAspect="1" noChangeArrowheads="1"/>
          </p:cNvSpPr>
          <p:nvPr>
            <p:ph type="sldImg"/>
          </p:nvPr>
        </p:nvSpPr>
        <p:spPr>
          <a:solidFill>
            <a:srgbClr val="FFFFFF"/>
          </a:solidFill>
          <a:ln/>
        </p:spPr>
      </p:sp>
      <p:sp>
        <p:nvSpPr>
          <p:cNvPr id="7168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9C53FCC-3ED7-FC4F-81B4-DC9445865DAF}" type="slidenum">
              <a:rPr lang="en-US">
                <a:latin typeface="Helvetica" charset="0"/>
              </a:rPr>
              <a:pPr/>
              <a:t>29</a:t>
            </a:fld>
            <a:endParaRPr lang="en-US">
              <a:latin typeface="Helvetica" charset="0"/>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35F7053-AF3A-9544-B407-871C132BC63E}" type="slidenum">
              <a:rPr lang="en-US">
                <a:latin typeface="Helvetica" charset="0"/>
              </a:rPr>
              <a:pPr/>
              <a:t>3</a:t>
            </a:fld>
            <a:endParaRPr lang="en-US">
              <a:latin typeface="Helvetica" charset="0"/>
            </a:endParaRPr>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83C8E69-0DAA-4D42-BC76-C2ED0775A8E6}" type="slidenum">
              <a:rPr lang="en-US">
                <a:latin typeface="Helvetica" charset="0"/>
              </a:rPr>
              <a:pPr/>
              <a:t>30</a:t>
            </a:fld>
            <a:endParaRPr lang="en-US">
              <a:latin typeface="Helvetica"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4F5E539-EE12-6747-A694-934E56646891}" type="slidenum">
              <a:rPr lang="en-US">
                <a:latin typeface="Helvetica" charset="0"/>
              </a:rPr>
              <a:pPr/>
              <a:t>31</a:t>
            </a:fld>
            <a:endParaRPr lang="en-US">
              <a:latin typeface="Helvetica"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A6CD7D0-865C-D544-834D-F02AE9059643}" type="slidenum">
              <a:rPr lang="en-US">
                <a:latin typeface="Helvetica" charset="0"/>
              </a:rPr>
              <a:pPr/>
              <a:t>32</a:t>
            </a:fld>
            <a:endParaRPr lang="en-US">
              <a:latin typeface="Helvetica"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D8EECB1-077C-2340-A263-5266C14D8DBD}" type="slidenum">
              <a:rPr lang="en-US">
                <a:latin typeface="Helvetica" charset="0"/>
              </a:rPr>
              <a:pPr/>
              <a:t>33</a:t>
            </a:fld>
            <a:endParaRPr lang="en-US">
              <a:latin typeface="Helvetica"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5DB8B6F-6C39-1B4C-8EB2-8BC8D7392F59}" type="slidenum">
              <a:rPr lang="en-US">
                <a:latin typeface="Helvetica" charset="0"/>
              </a:rPr>
              <a:pPr/>
              <a:t>34</a:t>
            </a:fld>
            <a:endParaRPr lang="en-US">
              <a:latin typeface="Helvetica"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226CE18-4EC8-D24A-906E-547C12928BDD}" type="slidenum">
              <a:rPr lang="en-US">
                <a:latin typeface="Helvetica" charset="0"/>
              </a:rPr>
              <a:pPr/>
              <a:t>35</a:t>
            </a:fld>
            <a:endParaRPr lang="en-US">
              <a:latin typeface="Helvetica" charset="0"/>
            </a:endParaRPr>
          </a:p>
        </p:txBody>
      </p:sp>
      <p:sp>
        <p:nvSpPr>
          <p:cNvPr id="90115" name="Rectangle 2"/>
          <p:cNvSpPr>
            <a:spLocks noGrp="1" noRot="1" noChangeAspect="1" noChangeArrowheads="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1824B63-2303-1C4C-B56A-DB8CA68BE445}" type="slidenum">
              <a:rPr lang="en-US">
                <a:latin typeface="Helvetica" charset="0"/>
              </a:rPr>
              <a:pPr/>
              <a:t>36</a:t>
            </a:fld>
            <a:endParaRPr lang="en-US">
              <a:latin typeface="Helvetica" charset="0"/>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55A1DE6-5466-0943-8495-8C09FE029467}" type="slidenum">
              <a:rPr lang="en-US">
                <a:latin typeface="Helvetica" charset="0"/>
              </a:rPr>
              <a:pPr/>
              <a:t>37</a:t>
            </a:fld>
            <a:endParaRPr lang="en-US">
              <a:latin typeface="Helvetica" charset="0"/>
            </a:endParaRPr>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336B3AA-CF96-744E-B2D7-ECBF65323F1C}" type="slidenum">
              <a:rPr lang="en-US">
                <a:latin typeface="Helvetica" charset="0"/>
              </a:rPr>
              <a:pPr/>
              <a:t>38</a:t>
            </a:fld>
            <a:endParaRPr lang="en-US">
              <a:latin typeface="Helvetica"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B3C9BA8-9BBD-D74E-93B4-7C42C4138042}" type="slidenum">
              <a:rPr lang="en-US">
                <a:latin typeface="Helvetica" charset="0"/>
              </a:rPr>
              <a:pPr/>
              <a:t>39</a:t>
            </a:fld>
            <a:endParaRPr lang="en-US">
              <a:latin typeface="Helvetica" charset="0"/>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744F2BB-020F-E543-A501-DB9B7CB8AF92}" type="slidenum">
              <a:rPr lang="en-US">
                <a:latin typeface="Helvetica" charset="0"/>
              </a:rPr>
              <a:pPr/>
              <a:t>4</a:t>
            </a:fld>
            <a:endParaRPr lang="en-US">
              <a:latin typeface="Helvetica" charset="0"/>
            </a:endParaRPr>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E56E0CD-A345-544C-8A7C-0340F1781A25}" type="slidenum">
              <a:rPr lang="en-US">
                <a:latin typeface="Helvetica" charset="0"/>
              </a:rPr>
              <a:pPr/>
              <a:t>40</a:t>
            </a:fld>
            <a:endParaRPr lang="en-US">
              <a:latin typeface="Helvetica" charset="0"/>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C186A4-94F2-C644-B490-2BC4E7E0CA03}" type="slidenum">
              <a:rPr lang="en-US" smtClean="0">
                <a:latin typeface="Helvetica" pitchFamily="-65" charset="0"/>
                <a:ea typeface="ＭＳ Ｐゴシック" pitchFamily="-65" charset="-128"/>
                <a:cs typeface="ＭＳ Ｐゴシック" pitchFamily="-65" charset="-128"/>
              </a:rPr>
              <a:pPr fontAlgn="base">
                <a:spcBef>
                  <a:spcPct val="0"/>
                </a:spcBef>
                <a:spcAft>
                  <a:spcPct val="0"/>
                </a:spcAft>
              </a:pPr>
              <a:t>41</a:t>
            </a:fld>
            <a:endParaRPr lang="en-US" smtClean="0">
              <a:latin typeface="Helvetica" pitchFamily="-65" charset="0"/>
              <a:ea typeface="ＭＳ Ｐゴシック" pitchFamily="-65" charset="-128"/>
              <a:cs typeface="ＭＳ Ｐゴシック" pitchFamily="-65" charset="-128"/>
            </a:endParaRPr>
          </a:p>
        </p:txBody>
      </p:sp>
      <p:sp>
        <p:nvSpPr>
          <p:cNvPr id="15363" name="Rectangle 2"/>
          <p:cNvSpPr>
            <a:spLocks noGrp="1" noRot="1" noChangeAspect="1" noChangeArrowheads="1"/>
          </p:cNvSpPr>
          <p:nvPr>
            <p:ph type="sldImg"/>
          </p:nvPr>
        </p:nvSpPr>
        <p:spPr bwMode="auto">
          <a:xfrm>
            <a:off x="1135063" y="687388"/>
            <a:ext cx="4586287" cy="3440112"/>
          </a:xfrm>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xfrm>
            <a:off x="914400" y="4356100"/>
            <a:ext cx="5029200" cy="41275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latin typeface="Times New Roman" pitchFamily="-65"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8C88064-A680-D844-8CE2-D8D8116ED2AF}" type="slidenum">
              <a:rPr lang="en-US">
                <a:latin typeface="Helvetica" charset="0"/>
              </a:rPr>
              <a:pPr/>
              <a:t>42</a:t>
            </a:fld>
            <a:endParaRPr lang="en-US">
              <a:latin typeface="Helvetica"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C186A4-94F2-C644-B490-2BC4E7E0CA03}" type="slidenum">
              <a:rPr lang="en-US" smtClean="0">
                <a:latin typeface="Helvetica" pitchFamily="-65" charset="0"/>
                <a:ea typeface="ＭＳ Ｐゴシック" pitchFamily="-65" charset="-128"/>
                <a:cs typeface="ＭＳ Ｐゴシック" pitchFamily="-65" charset="-128"/>
              </a:rPr>
              <a:pPr fontAlgn="base">
                <a:spcBef>
                  <a:spcPct val="0"/>
                </a:spcBef>
                <a:spcAft>
                  <a:spcPct val="0"/>
                </a:spcAft>
              </a:pPr>
              <a:t>43</a:t>
            </a:fld>
            <a:endParaRPr lang="en-US" smtClean="0">
              <a:latin typeface="Helvetica" pitchFamily="-65" charset="0"/>
              <a:ea typeface="ＭＳ Ｐゴシック" pitchFamily="-65" charset="-128"/>
              <a:cs typeface="ＭＳ Ｐゴシック" pitchFamily="-65" charset="-128"/>
            </a:endParaRPr>
          </a:p>
        </p:txBody>
      </p:sp>
      <p:sp>
        <p:nvSpPr>
          <p:cNvPr id="15363" name="Rectangle 2"/>
          <p:cNvSpPr>
            <a:spLocks noGrp="1" noRot="1" noChangeAspect="1" noChangeArrowheads="1"/>
          </p:cNvSpPr>
          <p:nvPr>
            <p:ph type="sldImg"/>
          </p:nvPr>
        </p:nvSpPr>
        <p:spPr bwMode="auto">
          <a:xfrm>
            <a:off x="1135063" y="687388"/>
            <a:ext cx="4586287" cy="3440112"/>
          </a:xfrm>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xfrm>
            <a:off x="914400" y="4356100"/>
            <a:ext cx="5029200" cy="41275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latin typeface="Times New Roman" pitchFamily="-65"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C0ED996-B0F4-2343-8D5D-4077A3FE075E}" type="slidenum">
              <a:rPr lang="en-US">
                <a:latin typeface="Helvetica" charset="0"/>
              </a:rPr>
              <a:pPr/>
              <a:t>44</a:t>
            </a:fld>
            <a:endParaRPr lang="en-US">
              <a:latin typeface="Helvetica"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0C0ED996-B0F4-2343-8D5D-4077A3FE075E}" type="slidenum">
              <a:rPr lang="en-US">
                <a:latin typeface="Helvetica" charset="0"/>
              </a:rPr>
              <a:pPr/>
              <a:t>45</a:t>
            </a:fld>
            <a:endParaRPr lang="en-US">
              <a:latin typeface="Helvetica"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FDFBBB2-D59E-4840-A143-5D6F339A4822}" type="slidenum">
              <a:rPr lang="en-US">
                <a:latin typeface="Helvetica" charset="0"/>
              </a:rPr>
              <a:pPr/>
              <a:t>46</a:t>
            </a:fld>
            <a:endParaRPr lang="en-US">
              <a:latin typeface="Helvetica" charset="0"/>
            </a:endParaRPr>
          </a:p>
        </p:txBody>
      </p:sp>
      <p:sp>
        <p:nvSpPr>
          <p:cNvPr id="102403" name="Rectangle 2"/>
          <p:cNvSpPr>
            <a:spLocks noGrp="1" noRot="1" noChangeAspect="1" noChangeArrowheads="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F1BDF66-2F0B-1D49-8BE8-C5A7B339D89A}" type="slidenum">
              <a:rPr lang="en-US">
                <a:latin typeface="Helvetica" charset="0"/>
              </a:rPr>
              <a:pPr/>
              <a:t>47</a:t>
            </a:fld>
            <a:endParaRPr lang="en-US">
              <a:latin typeface="Helvetica"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7D425A0-7318-C848-92BE-C06B938591F3}" type="slidenum">
              <a:rPr lang="en-US">
                <a:latin typeface="Helvetica" charset="0"/>
              </a:rPr>
              <a:pPr/>
              <a:t>48</a:t>
            </a:fld>
            <a:endParaRPr lang="en-US">
              <a:latin typeface="Helvetica" charset="0"/>
            </a:endParaRPr>
          </a:p>
        </p:txBody>
      </p:sp>
      <p:sp>
        <p:nvSpPr>
          <p:cNvPr id="106499" name="Rectangle 2"/>
          <p:cNvSpPr>
            <a:spLocks noGrp="1" noRot="1" noChangeAspect="1" noChangeArrowheads="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00F578A-D18B-5742-8F59-C17F7A1D5E09}" type="slidenum">
              <a:rPr lang="en-US">
                <a:latin typeface="Helvetica" charset="0"/>
              </a:rPr>
              <a:pPr/>
              <a:t>49</a:t>
            </a:fld>
            <a:endParaRPr lang="en-US">
              <a:latin typeface="Helvetica" charset="0"/>
            </a:endParaRPr>
          </a:p>
        </p:txBody>
      </p:sp>
      <p:sp>
        <p:nvSpPr>
          <p:cNvPr id="108547" name="Rectangle 2"/>
          <p:cNvSpPr>
            <a:spLocks noGrp="1" noRot="1" noChangeAspect="1" noChangeArrowheads="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853EAA-CBAE-804E-AD74-ADCF1492F666}" type="slidenum">
              <a:rPr lang="en-US">
                <a:latin typeface="Helvetica" charset="0"/>
              </a:rPr>
              <a:pPr/>
              <a:t>5</a:t>
            </a:fld>
            <a:endParaRPr lang="en-US">
              <a:latin typeface="Helvetica"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8F5B76D-168E-2D43-A477-0B61783011C8}" type="slidenum">
              <a:rPr lang="en-US">
                <a:latin typeface="Helvetica" charset="0"/>
              </a:rPr>
              <a:pPr/>
              <a:t>50</a:t>
            </a:fld>
            <a:endParaRPr lang="en-US">
              <a:latin typeface="Helvetica" charset="0"/>
            </a:endParaRPr>
          </a:p>
        </p:txBody>
      </p:sp>
      <p:sp>
        <p:nvSpPr>
          <p:cNvPr id="110595" name="Rectangle 2"/>
          <p:cNvSpPr>
            <a:spLocks noGrp="1" noRot="1" noChangeAspect="1" noChangeArrowheads="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8F5B76D-168E-2D43-A477-0B61783011C8}" type="slidenum">
              <a:rPr lang="en-US">
                <a:latin typeface="Helvetica" charset="0"/>
              </a:rPr>
              <a:pPr/>
              <a:t>51</a:t>
            </a:fld>
            <a:endParaRPr lang="en-US">
              <a:latin typeface="Helvetica" charset="0"/>
            </a:endParaRPr>
          </a:p>
        </p:txBody>
      </p:sp>
      <p:sp>
        <p:nvSpPr>
          <p:cNvPr id="110595" name="Rectangle 2"/>
          <p:cNvSpPr>
            <a:spLocks noGrp="1" noRot="1" noChangeAspect="1" noChangeArrowheads="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8F5B76D-168E-2D43-A477-0B61783011C8}" type="slidenum">
              <a:rPr lang="en-US">
                <a:latin typeface="Helvetica" charset="0"/>
              </a:rPr>
              <a:pPr/>
              <a:t>52</a:t>
            </a:fld>
            <a:endParaRPr lang="en-US">
              <a:latin typeface="Helvetica" charset="0"/>
            </a:endParaRPr>
          </a:p>
        </p:txBody>
      </p:sp>
      <p:sp>
        <p:nvSpPr>
          <p:cNvPr id="110595" name="Rectangle 2"/>
          <p:cNvSpPr>
            <a:spLocks noGrp="1" noRot="1" noChangeAspect="1" noChangeArrowheads="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2496CD8-4129-4B47-A37C-8E78148FC91F}" type="slidenum">
              <a:rPr lang="en-US">
                <a:latin typeface="Helvetica" charset="0"/>
              </a:rPr>
              <a:pPr/>
              <a:t>53</a:t>
            </a:fld>
            <a:endParaRPr lang="en-US">
              <a:latin typeface="Helvetica"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DC24FDD-7F34-C44D-ABC3-54AD239EF0D2}" type="slidenum">
              <a:rPr lang="en-US">
                <a:latin typeface="Helvetica" charset="0"/>
              </a:rPr>
              <a:pPr/>
              <a:t>54</a:t>
            </a:fld>
            <a:endParaRPr lang="en-US">
              <a:latin typeface="Helvetica"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Rot="1" noChangeAspect="1" noChangeArrowheads="1"/>
          </p:cNvSpPr>
          <p:nvPr>
            <p:ph type="sldImg"/>
          </p:nvPr>
        </p:nvSpPr>
        <p:spPr>
          <a:solidFill>
            <a:srgbClr val="FFFFFF"/>
          </a:solidFill>
          <a:ln/>
        </p:spPr>
      </p:sp>
      <p:sp>
        <p:nvSpPr>
          <p:cNvPr id="116739" name="Rectangle 1027"/>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599BB00-D4C3-5248-8F33-3388EFDA3EBA}" type="slidenum">
              <a:rPr lang="en-US">
                <a:latin typeface="Helvetica" charset="0"/>
              </a:rPr>
              <a:pPr/>
              <a:t>56</a:t>
            </a:fld>
            <a:endParaRPr lang="en-US">
              <a:latin typeface="Helvetica"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D3F8FE1-0831-C444-9187-D55482710C59}" type="slidenum">
              <a:rPr lang="en-US">
                <a:latin typeface="Helvetica" charset="0"/>
              </a:rPr>
              <a:pPr/>
              <a:t>57</a:t>
            </a:fld>
            <a:endParaRPr lang="en-US">
              <a:latin typeface="Helvetica"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47A14C8-234B-BF4A-8B99-2FBD5A625BCB}" type="slidenum">
              <a:rPr lang="en-US">
                <a:latin typeface="Helvetica" charset="0"/>
              </a:rPr>
              <a:pPr/>
              <a:t>58</a:t>
            </a:fld>
            <a:endParaRPr lang="en-US">
              <a:latin typeface="Helvetica"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1D626182-E3C5-9542-A25B-CDAE5BE507DF}" type="slidenum">
              <a:rPr lang="en-US">
                <a:latin typeface="Helvetica" charset="0"/>
              </a:rPr>
              <a:pPr/>
              <a:t>59</a:t>
            </a:fld>
            <a:endParaRPr lang="en-US">
              <a:latin typeface="Helvetica"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0AE1228-511A-6B4B-9A42-F3BEE70BCF39}" type="slidenum">
              <a:rPr lang="en-US">
                <a:latin typeface="Helvetica" charset="0"/>
              </a:rPr>
              <a:pPr/>
              <a:t>6</a:t>
            </a:fld>
            <a:endParaRPr lang="en-US">
              <a:latin typeface="Helvetica"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70492E3-FBBF-1648-AE8F-9D9018D543A8}" type="slidenum">
              <a:rPr lang="en-US">
                <a:latin typeface="Helvetica" charset="0"/>
              </a:rPr>
              <a:pPr/>
              <a:t>60</a:t>
            </a:fld>
            <a:endParaRPr lang="en-US">
              <a:latin typeface="Helvetica"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6C2C2E6-74C1-EE44-9BC5-156576C1F493}" type="slidenum">
              <a:rPr lang="en-US">
                <a:latin typeface="Helvetica" charset="0"/>
              </a:rPr>
              <a:pPr/>
              <a:t>61</a:t>
            </a:fld>
            <a:endParaRPr lang="en-US">
              <a:latin typeface="Helvetica"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1F1F2094-A757-6442-B688-5BEA4673D808}" type="slidenum">
              <a:rPr lang="en-US">
                <a:latin typeface="Helvetica" charset="0"/>
              </a:rPr>
              <a:pPr/>
              <a:t>62</a:t>
            </a:fld>
            <a:endParaRPr lang="en-US">
              <a:latin typeface="Helvetica"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337D681-31E5-8149-8FD3-D4F69CEF431D}" type="slidenum">
              <a:rPr lang="en-US">
                <a:latin typeface="Helvetica" charset="0"/>
              </a:rPr>
              <a:pPr/>
              <a:t>63</a:t>
            </a:fld>
            <a:endParaRPr lang="en-US">
              <a:latin typeface="Helvetica"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00F0462-92C5-A746-A4C2-C7FDD81071A2}" type="slidenum">
              <a:rPr lang="en-US">
                <a:latin typeface="Helvetica" charset="0"/>
              </a:rPr>
              <a:pPr/>
              <a:t>64</a:t>
            </a:fld>
            <a:endParaRPr lang="en-US">
              <a:latin typeface="Helvetica"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05168B8C-D97F-B646-A51E-28A387A04B8A}" type="slidenum">
              <a:rPr lang="en-US">
                <a:latin typeface="Helvetica" charset="0"/>
              </a:rPr>
              <a:pPr/>
              <a:t>65</a:t>
            </a:fld>
            <a:endParaRPr lang="en-US">
              <a:latin typeface="Helvetica" charset="0"/>
            </a:endParaRPr>
          </a:p>
        </p:txBody>
      </p:sp>
      <p:sp>
        <p:nvSpPr>
          <p:cNvPr id="137219" name="Rectangle 2"/>
          <p:cNvSpPr>
            <a:spLocks noGrp="1" noRot="1" noChangeAspect="1" noChangeArrowheads="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79EB69F-FA6D-9D48-9841-A03B4F37443A}" type="slidenum">
              <a:rPr lang="en-US" sz="1200"/>
              <a:pPr algn="r"/>
              <a:t>66</a:t>
            </a:fld>
            <a:endParaRPr lang="en-US" sz="1200"/>
          </a:p>
        </p:txBody>
      </p:sp>
      <p:sp>
        <p:nvSpPr>
          <p:cNvPr id="139267" name="Rectangle 2"/>
          <p:cNvSpPr>
            <a:spLocks noGrp="1" noRot="1" noChangeAspect="1" noChangeArrowheads="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17ED5D99-797A-F34E-9792-1A631F6DFB9E}" type="slidenum">
              <a:rPr lang="en-US">
                <a:latin typeface="Helvetica" charset="0"/>
              </a:rPr>
              <a:pPr/>
              <a:t>67</a:t>
            </a:fld>
            <a:endParaRPr lang="en-US">
              <a:latin typeface="Helvetica" charset="0"/>
            </a:endParaRPr>
          </a:p>
        </p:txBody>
      </p:sp>
      <p:sp>
        <p:nvSpPr>
          <p:cNvPr id="141315" name="Rectangle 2"/>
          <p:cNvSpPr>
            <a:spLocks noGrp="1" noRot="1" noChangeAspect="1" noChangeArrowheads="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64B76C22-1E53-8F41-B2C9-77997479C08A}" type="slidenum">
              <a:rPr lang="en-US">
                <a:latin typeface="Helvetica" charset="0"/>
              </a:rPr>
              <a:pPr/>
              <a:t>68</a:t>
            </a:fld>
            <a:endParaRPr lang="en-US">
              <a:latin typeface="Helvetica" charset="0"/>
            </a:endParaRPr>
          </a:p>
        </p:txBody>
      </p:sp>
      <p:sp>
        <p:nvSpPr>
          <p:cNvPr id="143363" name="Rectangle 2"/>
          <p:cNvSpPr>
            <a:spLocks noGrp="1" noRot="1" noChangeAspect="1" noChangeArrowheads="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A196AB9-87F6-9048-85E0-F4038D3D1DBA}" type="slidenum">
              <a:rPr lang="en-US">
                <a:latin typeface="Helvetica" charset="0"/>
              </a:rPr>
              <a:pPr/>
              <a:t>69</a:t>
            </a:fld>
            <a:endParaRPr lang="en-US">
              <a:latin typeface="Helvetica" charset="0"/>
            </a:endParaRPr>
          </a:p>
        </p:txBody>
      </p:sp>
      <p:sp>
        <p:nvSpPr>
          <p:cNvPr id="145411" name="Rectangle 2"/>
          <p:cNvSpPr>
            <a:spLocks noGrp="1" noRot="1" noChangeAspect="1" noChangeArrowheads="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03DC711-CAEE-904D-917B-8567CA3E26AC}" type="slidenum">
              <a:rPr lang="en-US" sz="1200"/>
              <a:pPr algn="r"/>
              <a:t>7</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BF2DC919-E630-BC47-B5D9-A6B3E1D45CCD}" type="slidenum">
              <a:rPr lang="en-US">
                <a:latin typeface="Helvetica" charset="0"/>
              </a:rPr>
              <a:pPr/>
              <a:t>70</a:t>
            </a:fld>
            <a:endParaRPr lang="en-US">
              <a:latin typeface="Helvetica" charset="0"/>
            </a:endParaRPr>
          </a:p>
        </p:txBody>
      </p:sp>
      <p:sp>
        <p:nvSpPr>
          <p:cNvPr id="147459" name="Rectangle 2"/>
          <p:cNvSpPr>
            <a:spLocks noGrp="1" noRot="1" noChangeAspect="1" noChangeArrowheads="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F6472AC-F2C0-B342-A239-9ABF0CF27FF5}" type="slidenum">
              <a:rPr lang="en-US">
                <a:latin typeface="Helvetica" charset="0"/>
              </a:rPr>
              <a:pPr/>
              <a:t>8</a:t>
            </a:fld>
            <a:endParaRPr lang="en-US">
              <a:latin typeface="Helvetica"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4E6AAEC-87C1-114B-80B3-F26BC4BCB3E0}" type="slidenum">
              <a:rPr lang="en-US">
                <a:latin typeface="Helvetica" charset="0"/>
              </a:rPr>
              <a:pPr/>
              <a:t>9</a:t>
            </a:fld>
            <a:endParaRPr lang="en-US">
              <a:latin typeface="Helvetica"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1A4793-0818-8147-A437-75DD4B1B120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787AB0-6B62-1E41-8947-5B2FBEE53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F9646-4F76-974D-8AAF-E88CD7D9BF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9FB3E5-DE66-6843-B4FF-C0BEE1DB30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8D5B9F-29FA-5949-868F-3D3FA1E1A7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C42BA3-7A86-8945-B088-43F8F1A291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1969AE-75EA-4145-81B7-142F0E5175C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F8C8F9-3D87-8E4B-B005-03439025E2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3B9380-A800-4242-9B5C-D9EFA28B0E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BC43AC-BD64-FB41-9E61-E7A41A58907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11C6FC-2FEA-5646-B223-F352F30330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CFA2D61-879F-3B45-B4E3-9EAFCFA7FE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file:///\\localhost\Users\tpilsch\Web%20Pages\INTA4803TP\Lectures\Media\TF_Normandy-MilChannel-10.01.mp4" TargetMode="External"/><Relationship Id="rId6" Type="http://schemas.openxmlformats.org/officeDocument/2006/relationships/image" Target="../media/image21.png"/><Relationship Id="rId5" Type="http://schemas.openxmlformats.org/officeDocument/2006/relationships/hyperlink" Target="http://www.cc.gatech.edu/~tpilsch/INTA4803TP/Video/TF_Normandy.mp4"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file:///\\localhost\Users\tpilsch\Web%20Pages\INTA4803TP\Lectures\Media\TV%20Guided%20Bomb.mov" TargetMode="External"/><Relationship Id="rId5" Type="http://schemas.openxmlformats.org/officeDocument/2006/relationships/image" Target="../media/image26.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fas.org/spp/starwars/docops/pl920908.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www.youtube.com/watch?v=pfDUZZ6Yayw" TargetMode="Externa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1.gi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54.gif"/><Relationship Id="rId4" Type="http://schemas.openxmlformats.org/officeDocument/2006/relationships/image" Target="../media/image53.gif"/></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ideo" Target="file:///\\localhost\Users\tpilsch\Web%20Pages\INTA4803TP\Lectures\Media\Desert%20Storm-Schwarzkopf%20Briefing-57.44.mp4" TargetMode="External"/><Relationship Id="rId6" Type="http://schemas.openxmlformats.org/officeDocument/2006/relationships/image" Target="../media/image56.png"/><Relationship Id="rId5" Type="http://schemas.openxmlformats.org/officeDocument/2006/relationships/hyperlink" Target="http://www.youtube.com/watch?v=wKi3NwLFkX4" TargetMode="Externa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ideo" Target="file:///\\localhost\Users\tpilsch\Web%20Pages\INTA4803TP\Lectures\Media\Highway%20of%20Death_%20Iraqi%20Army%20Armed%20Retreat%20from%20Kuwait%201991.mp4" TargetMode="External"/><Relationship Id="rId6" Type="http://schemas.openxmlformats.org/officeDocument/2006/relationships/hyperlink" Target="http://www.youtube.com/watch?v=hhmXleZXAr0" TargetMode="External"/><Relationship Id="rId5" Type="http://schemas.openxmlformats.org/officeDocument/2006/relationships/image" Target="../media/image59.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www.murphys-laws.com/murphy/murphy-war.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youtube.com/watch?v=V-JZ7vT9s5o" TargetMode="Externa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0.jpe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81050" y="4267200"/>
            <a:ext cx="7581900" cy="2062163"/>
          </a:xfrm>
          <a:prstGeom prst="rect">
            <a:avLst/>
          </a:prstGeom>
          <a:noFill/>
          <a:ln w="9525">
            <a:noFill/>
            <a:miter lim="800000"/>
            <a:headEnd/>
            <a:tailEnd/>
          </a:ln>
        </p:spPr>
        <p:txBody>
          <a:bodyPr>
            <a:prstTxWarp prst="textNoShape">
              <a:avLst/>
            </a:prstTxWarp>
            <a:spAutoFit/>
          </a:bodyPr>
          <a:lstStyle/>
          <a:p>
            <a:pPr algn="ctr">
              <a:spcBef>
                <a:spcPct val="10000"/>
              </a:spcBef>
            </a:pPr>
            <a:r>
              <a:rPr lang="en-US" sz="2800" b="1"/>
              <a:t>Lesson 3</a:t>
            </a:r>
          </a:p>
          <a:p>
            <a:pPr algn="ctr">
              <a:spcBef>
                <a:spcPct val="10000"/>
              </a:spcBef>
            </a:pPr>
            <a:endParaRPr lang="en-US" sz="2800" b="1"/>
          </a:p>
          <a:p>
            <a:pPr algn="ctr">
              <a:spcBef>
                <a:spcPct val="10000"/>
              </a:spcBef>
            </a:pPr>
            <a:r>
              <a:rPr lang="en-US" sz="3200" b="1"/>
              <a:t>Begin With The End in Mind:</a:t>
            </a:r>
          </a:p>
          <a:p>
            <a:pPr algn="ctr">
              <a:spcBef>
                <a:spcPct val="10000"/>
              </a:spcBef>
            </a:pPr>
            <a:r>
              <a:rPr lang="en-US" sz="3200" b="1"/>
              <a:t>Operation Desert Storm</a:t>
            </a:r>
            <a:endParaRPr lang="en-US" sz="2400" b="1"/>
          </a:p>
        </p:txBody>
      </p:sp>
      <p:pic>
        <p:nvPicPr>
          <p:cNvPr id="15363" name="Picture 3" descr="Lecture Title Graphic"/>
          <p:cNvPicPr>
            <a:picLocks noChangeAspect="1" noChangeArrowheads="1"/>
          </p:cNvPicPr>
          <p:nvPr/>
        </p:nvPicPr>
        <p:blipFill>
          <a:blip r:embed="rId3"/>
          <a:srcRect/>
          <a:stretch>
            <a:fillRect/>
          </a:stretch>
        </p:blipFill>
        <p:spPr bwMode="auto">
          <a:xfrm>
            <a:off x="839788" y="533400"/>
            <a:ext cx="7464425" cy="3200400"/>
          </a:xfrm>
          <a:prstGeom prst="rect">
            <a:avLst/>
          </a:prstGeom>
          <a:noFill/>
          <a:ln w="9525">
            <a:noFill/>
            <a:miter lim="800000"/>
            <a:headEnd/>
            <a:tailEnd/>
          </a:ln>
        </p:spPr>
      </p:pic>
      <p:pic>
        <p:nvPicPr>
          <p:cNvPr id="15364" name="Picture 4" descr="M1A1-profile-left side-color-med"/>
          <p:cNvPicPr>
            <a:picLocks noChangeAspect="1" noChangeArrowheads="1"/>
          </p:cNvPicPr>
          <p:nvPr/>
        </p:nvPicPr>
        <p:blipFill>
          <a:blip r:embed="rId4"/>
          <a:srcRect/>
          <a:stretch>
            <a:fillRect/>
          </a:stretch>
        </p:blipFill>
        <p:spPr bwMode="auto">
          <a:xfrm>
            <a:off x="5621338" y="2427288"/>
            <a:ext cx="2903537" cy="1096962"/>
          </a:xfrm>
          <a:prstGeom prst="rect">
            <a:avLst/>
          </a:prstGeom>
          <a:noFill/>
          <a:ln w="9525">
            <a:noFill/>
            <a:miter lim="800000"/>
            <a:headEnd/>
            <a:tailEnd/>
          </a:ln>
        </p:spPr>
      </p:pic>
      <p:pic>
        <p:nvPicPr>
          <p:cNvPr id="15365" name="Picture 6" descr="T72-profile-tan-right-med"/>
          <p:cNvPicPr>
            <a:picLocks noChangeAspect="1" noChangeArrowheads="1"/>
          </p:cNvPicPr>
          <p:nvPr/>
        </p:nvPicPr>
        <p:blipFill>
          <a:blip r:embed="rId5"/>
          <a:srcRect/>
          <a:stretch>
            <a:fillRect/>
          </a:stretch>
        </p:blipFill>
        <p:spPr bwMode="auto">
          <a:xfrm>
            <a:off x="685800" y="2676525"/>
            <a:ext cx="2689225" cy="7524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03C9E59-E2E9-0141-80E1-78FD3EC5272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35843"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35844" name="Text Box 4"/>
          <p:cNvSpPr txBox="1">
            <a:spLocks noChangeArrowheads="1"/>
          </p:cNvSpPr>
          <p:nvPr/>
        </p:nvSpPr>
        <p:spPr bwMode="auto">
          <a:xfrm>
            <a:off x="876300" y="2439988"/>
            <a:ext cx="7391400" cy="989012"/>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35845"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35846"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TF Normandy</a:t>
            </a:r>
          </a:p>
        </p:txBody>
      </p:sp>
      <p:sp>
        <p:nvSpPr>
          <p:cNvPr id="35847" name="Text Box 8"/>
          <p:cNvSpPr txBox="1">
            <a:spLocks noChangeArrowheads="1"/>
          </p:cNvSpPr>
          <p:nvPr/>
        </p:nvSpPr>
        <p:spPr bwMode="auto">
          <a:xfrm>
            <a:off x="3810000" y="5562600"/>
            <a:ext cx="2514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Hellfire missile</a:t>
            </a:r>
          </a:p>
        </p:txBody>
      </p:sp>
      <p:pic>
        <p:nvPicPr>
          <p:cNvPr id="35848" name="Picture 9" descr="Hellfire missile-picture"/>
          <p:cNvPicPr>
            <a:picLocks noChangeAspect="1" noChangeArrowheads="1"/>
          </p:cNvPicPr>
          <p:nvPr/>
        </p:nvPicPr>
        <p:blipFill>
          <a:blip r:embed="rId4"/>
          <a:srcRect/>
          <a:stretch>
            <a:fillRect/>
          </a:stretch>
        </p:blipFill>
        <p:spPr bwMode="auto">
          <a:xfrm>
            <a:off x="1066800" y="3429000"/>
            <a:ext cx="2438400" cy="2465388"/>
          </a:xfrm>
          <a:prstGeom prst="rect">
            <a:avLst/>
          </a:prstGeom>
          <a:noFill/>
          <a:ln w="9525">
            <a:noFill/>
            <a:miter lim="800000"/>
            <a:headEnd/>
            <a:tailEnd/>
          </a:ln>
        </p:spPr>
      </p:pic>
      <p:pic>
        <p:nvPicPr>
          <p:cNvPr id="35849" name="Picture 10" descr="Hellfire-line_drawing"/>
          <p:cNvPicPr>
            <a:picLocks noChangeAspect="1" noChangeArrowheads="1"/>
          </p:cNvPicPr>
          <p:nvPr/>
        </p:nvPicPr>
        <p:blipFill>
          <a:blip r:embed="rId5"/>
          <a:srcRect/>
          <a:stretch>
            <a:fillRect/>
          </a:stretch>
        </p:blipFill>
        <p:spPr bwMode="auto">
          <a:xfrm>
            <a:off x="5257800" y="3886200"/>
            <a:ext cx="3276600" cy="2157413"/>
          </a:xfrm>
          <a:prstGeom prst="rect">
            <a:avLst/>
          </a:prstGeom>
          <a:noFill/>
          <a:ln w="9525">
            <a:noFill/>
            <a:miter lim="800000"/>
            <a:headEnd/>
            <a:tailEnd/>
          </a:ln>
        </p:spPr>
      </p:pic>
      <p:pic>
        <p:nvPicPr>
          <p:cNvPr id="35850" name="Picture 11" descr="Hellfire--x-section"/>
          <p:cNvPicPr>
            <a:picLocks noChangeAspect="1" noChangeArrowheads="1"/>
          </p:cNvPicPr>
          <p:nvPr/>
        </p:nvPicPr>
        <p:blipFill>
          <a:blip r:embed="rId6"/>
          <a:srcRect/>
          <a:stretch>
            <a:fillRect/>
          </a:stretch>
        </p:blipFill>
        <p:spPr bwMode="auto">
          <a:xfrm>
            <a:off x="1733550" y="2133600"/>
            <a:ext cx="5676900" cy="796925"/>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A1AB4778-6EE7-8744-B505-250AD9DDC7C8}" type="slidenum">
              <a:rPr lang="en-US" smtClean="0"/>
              <a:pPr>
                <a:defRPr/>
              </a:pPr>
              <a:t>10</a:t>
            </a:fld>
            <a:endParaRPr lang="en-US"/>
          </a:p>
        </p:txBody>
      </p:sp>
      <p:sp>
        <p:nvSpPr>
          <p:cNvPr id="12" name="Oval 8"/>
          <p:cNvSpPr>
            <a:spLocks noChangeArrowheads="1"/>
          </p:cNvSpPr>
          <p:nvPr/>
        </p:nvSpPr>
        <p:spPr bwMode="auto">
          <a:xfrm>
            <a:off x="3124200" y="1841500"/>
            <a:ext cx="1701800" cy="1371600"/>
          </a:xfrm>
          <a:prstGeom prst="ellipse">
            <a:avLst/>
          </a:prstGeom>
          <a:noFill/>
          <a:ln w="63500">
            <a:solidFill>
              <a:srgbClr val="0000FF"/>
            </a:solidFill>
            <a:round/>
            <a:headEnd/>
            <a:tailEnd/>
          </a:ln>
        </p:spPr>
        <p:txBody>
          <a:bodyPr lIns="36576" tIns="36576" rIns="36576" bIns="36576">
            <a:prstTxWarp prst="textNoShape">
              <a:avLst/>
            </a:prstTxWarp>
          </a:bodyPr>
          <a:lstStyle/>
          <a:p>
            <a:endParaRPr lang="en-US"/>
          </a:p>
        </p:txBody>
      </p:sp>
      <p:sp>
        <p:nvSpPr>
          <p:cNvPr id="13" name="TextBox 12"/>
          <p:cNvSpPr txBox="1">
            <a:spLocks noChangeArrowheads="1"/>
          </p:cNvSpPr>
          <p:nvPr/>
        </p:nvSpPr>
        <p:spPr bwMode="auto">
          <a:xfrm>
            <a:off x="2590800" y="3276600"/>
            <a:ext cx="2895600" cy="338138"/>
          </a:xfrm>
          <a:prstGeom prst="rect">
            <a:avLst/>
          </a:prstGeom>
          <a:noFill/>
          <a:ln w="9525">
            <a:noFill/>
            <a:miter lim="800000"/>
            <a:headEnd/>
            <a:tailEnd/>
          </a:ln>
        </p:spPr>
        <p:txBody>
          <a:bodyPr>
            <a:prstTxWarp prst="textNoShape">
              <a:avLst/>
            </a:prstTxWarp>
            <a:spAutoFit/>
          </a:bodyPr>
          <a:lstStyle/>
          <a:p>
            <a:pPr algn="ctr"/>
            <a:r>
              <a:rPr lang="en-US" sz="1600" b="1"/>
              <a:t>Shaped Charge Warhead</a:t>
            </a:r>
          </a:p>
        </p:txBody>
      </p:sp>
      <p:pic>
        <p:nvPicPr>
          <p:cNvPr id="14" name="Picture 13" descr="Hole in T-55 turret-250.png"/>
          <p:cNvPicPr>
            <a:picLocks noChangeAspect="1"/>
          </p:cNvPicPr>
          <p:nvPr/>
        </p:nvPicPr>
        <p:blipFill>
          <a:blip r:embed="rId7"/>
          <a:stretch>
            <a:fillRect/>
          </a:stretch>
        </p:blipFill>
        <p:spPr>
          <a:xfrm>
            <a:off x="5638800" y="3352800"/>
            <a:ext cx="3175000" cy="237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0.7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37891"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37892"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37893"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37894"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TF Normandy</a:t>
            </a:r>
          </a:p>
        </p:txBody>
      </p:sp>
      <p:pic>
        <p:nvPicPr>
          <p:cNvPr id="37895" name="Picture 8" descr="MH-53_AR-med"/>
          <p:cNvPicPr>
            <a:picLocks noChangeAspect="1" noChangeArrowheads="1"/>
          </p:cNvPicPr>
          <p:nvPr/>
        </p:nvPicPr>
        <p:blipFill>
          <a:blip r:embed="rId4"/>
          <a:srcRect/>
          <a:stretch>
            <a:fillRect/>
          </a:stretch>
        </p:blipFill>
        <p:spPr bwMode="auto">
          <a:xfrm>
            <a:off x="1501775" y="1905000"/>
            <a:ext cx="6140450" cy="3567113"/>
          </a:xfrm>
          <a:prstGeom prst="rect">
            <a:avLst/>
          </a:prstGeom>
          <a:noFill/>
          <a:ln w="9525">
            <a:noFill/>
            <a:miter lim="800000"/>
            <a:headEnd/>
            <a:tailEnd/>
          </a:ln>
        </p:spPr>
      </p:pic>
      <p:sp>
        <p:nvSpPr>
          <p:cNvPr id="37896" name="Text Box 9"/>
          <p:cNvSpPr txBox="1">
            <a:spLocks noChangeArrowheads="1"/>
          </p:cNvSpPr>
          <p:nvPr/>
        </p:nvSpPr>
        <p:spPr bwMode="auto">
          <a:xfrm>
            <a:off x="2209800" y="5791200"/>
            <a:ext cx="54864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a:t>MH-53 </a:t>
            </a:r>
            <a:r>
              <a:rPr lang="en-US" sz="2400" b="1" i="1"/>
              <a:t>Pave Low III</a:t>
            </a:r>
          </a:p>
        </p:txBody>
      </p:sp>
      <p:sp>
        <p:nvSpPr>
          <p:cNvPr id="9" name="Slide Number Placeholder 8"/>
          <p:cNvSpPr>
            <a:spLocks noGrp="1"/>
          </p:cNvSpPr>
          <p:nvPr>
            <p:ph type="sldNum" sz="quarter" idx="12"/>
          </p:nvPr>
        </p:nvSpPr>
        <p:spPr/>
        <p:txBody>
          <a:bodyPr/>
          <a:lstStyle/>
          <a:p>
            <a:pPr>
              <a:defRPr/>
            </a:pPr>
            <a:fld id="{66FDFA7B-1ACC-FB42-A810-CB6885BEE31C}"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062163" y="304800"/>
            <a:ext cx="5019675" cy="396875"/>
          </a:xfrm>
          <a:prstGeom prst="rect">
            <a:avLst/>
          </a:prstGeom>
          <a:noFill/>
          <a:ln w="9525">
            <a:noFill/>
            <a:miter lim="800000"/>
            <a:headEnd/>
            <a:tailEnd/>
          </a:ln>
        </p:spPr>
        <p:txBody>
          <a:bodyPr>
            <a:prstTxWarp prst="textNoShape">
              <a:avLst/>
            </a:prstTxWarp>
            <a:spAutoFit/>
          </a:bodyPr>
          <a:lstStyle/>
          <a:p>
            <a:pPr algn="ctr"/>
            <a:r>
              <a:rPr lang="en-US" sz="2000" b="1" dirty="0" smtClean="0">
                <a:latin typeface="Calibri" pitchFamily="-65" charset="0"/>
              </a:rPr>
              <a:t>Task Force Normandy</a:t>
            </a:r>
            <a:endParaRPr lang="en-US" sz="2000" b="1" dirty="0">
              <a:latin typeface="Calibri" pitchFamily="-65" charset="0"/>
            </a:endParaRPr>
          </a:p>
        </p:txBody>
      </p:sp>
      <p:sp>
        <p:nvSpPr>
          <p:cNvPr id="14339" name="Text Box 5"/>
          <p:cNvSpPr txBox="1">
            <a:spLocks noChangeArrowheads="1"/>
          </p:cNvSpPr>
          <p:nvPr/>
        </p:nvSpPr>
        <p:spPr bwMode="auto">
          <a:xfrm rot="10800000" flipV="1">
            <a:off x="5181600" y="3810000"/>
            <a:ext cx="3048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2"/>
                </a:solidFill>
                <a:latin typeface="Calibri" pitchFamily="-65" charset="0"/>
              </a:rPr>
              <a:t>©</a:t>
            </a:r>
            <a:endParaRPr lang="en-US">
              <a:solidFill>
                <a:schemeClr val="bg2"/>
              </a:solidFill>
              <a:latin typeface="Calibri" pitchFamily="-65" charset="0"/>
            </a:endParaRPr>
          </a:p>
        </p:txBody>
      </p:sp>
      <p:sp>
        <p:nvSpPr>
          <p:cNvPr id="14340" name="Text Box 6"/>
          <p:cNvSpPr txBox="1">
            <a:spLocks noChangeArrowheads="1"/>
          </p:cNvSpPr>
          <p:nvPr/>
        </p:nvSpPr>
        <p:spPr bwMode="auto">
          <a:xfrm>
            <a:off x="533400" y="4495800"/>
            <a:ext cx="8077200" cy="396875"/>
          </a:xfrm>
          <a:prstGeom prst="rect">
            <a:avLst/>
          </a:prstGeom>
          <a:noFill/>
          <a:ln w="9525">
            <a:noFill/>
            <a:miter lim="800000"/>
            <a:headEnd/>
            <a:tailEnd/>
          </a:ln>
        </p:spPr>
        <p:txBody>
          <a:bodyPr>
            <a:prstTxWarp prst="textNoShape">
              <a:avLst/>
            </a:prstTxWarp>
            <a:spAutoFit/>
          </a:bodyPr>
          <a:lstStyle/>
          <a:p>
            <a:pPr>
              <a:spcBef>
                <a:spcPct val="50000"/>
              </a:spcBef>
            </a:pPr>
            <a:endParaRPr lang="en-US" sz="2000" b="1">
              <a:latin typeface="Calibri" pitchFamily="-65" charset="0"/>
            </a:endParaRPr>
          </a:p>
        </p:txBody>
      </p:sp>
      <p:sp>
        <p:nvSpPr>
          <p:cNvPr id="14341" name="Text Box 7"/>
          <p:cNvSpPr txBox="1">
            <a:spLocks noChangeArrowheads="1"/>
          </p:cNvSpPr>
          <p:nvPr/>
        </p:nvSpPr>
        <p:spPr bwMode="auto">
          <a:xfrm>
            <a:off x="533400" y="4800600"/>
            <a:ext cx="8077200" cy="338138"/>
          </a:xfrm>
          <a:prstGeom prst="rect">
            <a:avLst/>
          </a:prstGeom>
          <a:noFill/>
          <a:ln w="9525">
            <a:noFill/>
            <a:miter lim="800000"/>
            <a:headEnd/>
            <a:tailEnd/>
          </a:ln>
        </p:spPr>
        <p:txBody>
          <a:bodyPr>
            <a:prstTxWarp prst="textNoShape">
              <a:avLst/>
            </a:prstTxWarp>
            <a:spAutoFit/>
          </a:bodyPr>
          <a:lstStyle/>
          <a:p>
            <a:pPr algn="ctr">
              <a:spcBef>
                <a:spcPct val="10000"/>
              </a:spcBef>
            </a:pPr>
            <a:endParaRPr lang="en-US" sz="1600">
              <a:latin typeface="Calibri" pitchFamily="-65" charset="0"/>
            </a:endParaRPr>
          </a:p>
        </p:txBody>
      </p:sp>
      <p:sp>
        <p:nvSpPr>
          <p:cNvPr id="14342" name="Text Box 12"/>
          <p:cNvSpPr txBox="1">
            <a:spLocks noChangeArrowheads="1"/>
          </p:cNvSpPr>
          <p:nvPr/>
        </p:nvSpPr>
        <p:spPr bwMode="auto">
          <a:xfrm>
            <a:off x="7391400" y="6489700"/>
            <a:ext cx="1752600" cy="276225"/>
          </a:xfrm>
          <a:prstGeom prst="rect">
            <a:avLst/>
          </a:prstGeom>
          <a:noFill/>
          <a:ln w="9525">
            <a:noFill/>
            <a:miter lim="800000"/>
            <a:headEnd/>
            <a:tailEnd/>
          </a:ln>
        </p:spPr>
        <p:txBody>
          <a:bodyPr>
            <a:prstTxWarp prst="textNoShape">
              <a:avLst/>
            </a:prstTxWarp>
            <a:spAutoFit/>
          </a:bodyPr>
          <a:lstStyle/>
          <a:p>
            <a:r>
              <a:rPr lang="en-US" sz="600">
                <a:solidFill>
                  <a:schemeClr val="bg2"/>
                </a:solidFill>
                <a:latin typeface="Calibri" pitchFamily="-65" charset="0"/>
              </a:rPr>
              <a:t>"The Circle of Modern War" and logo</a:t>
            </a:r>
          </a:p>
          <a:p>
            <a:r>
              <a:rPr lang="en-US" sz="600">
                <a:solidFill>
                  <a:schemeClr val="bg2"/>
                </a:solidFill>
                <a:latin typeface="Calibri" pitchFamily="-65" charset="0"/>
              </a:rPr>
              <a:t>© Thomas D. Pilsch 2007-2013 </a:t>
            </a:r>
          </a:p>
        </p:txBody>
      </p:sp>
      <p:pic>
        <p:nvPicPr>
          <p:cNvPr id="14343" name="Picture 13" descr="Circle of war-logo-50.gif"/>
          <p:cNvPicPr>
            <a:picLocks noChangeAspect="1"/>
          </p:cNvPicPr>
          <p:nvPr/>
        </p:nvPicPr>
        <p:blipFill>
          <a:blip r:embed="rId4"/>
          <a:srcRect/>
          <a:stretch>
            <a:fillRect/>
          </a:stretch>
        </p:blipFill>
        <p:spPr bwMode="auto">
          <a:xfrm>
            <a:off x="2070100" y="101600"/>
            <a:ext cx="635000" cy="609600"/>
          </a:xfrm>
          <a:prstGeom prst="rect">
            <a:avLst/>
          </a:prstGeom>
          <a:noFill/>
          <a:ln w="9525">
            <a:noFill/>
            <a:miter lim="800000"/>
            <a:headEnd/>
            <a:tailEnd/>
          </a:ln>
        </p:spPr>
      </p:pic>
      <p:pic>
        <p:nvPicPr>
          <p:cNvPr id="14344" name="Picture 14" descr="Circle of war-logo-50.gif"/>
          <p:cNvPicPr>
            <a:picLocks noChangeAspect="1"/>
          </p:cNvPicPr>
          <p:nvPr/>
        </p:nvPicPr>
        <p:blipFill>
          <a:blip r:embed="rId4"/>
          <a:srcRect/>
          <a:stretch>
            <a:fillRect/>
          </a:stretch>
        </p:blipFill>
        <p:spPr bwMode="auto">
          <a:xfrm>
            <a:off x="6388100" y="111125"/>
            <a:ext cx="635000" cy="609600"/>
          </a:xfrm>
          <a:prstGeom prst="rect">
            <a:avLst/>
          </a:prstGeom>
          <a:noFill/>
          <a:ln w="9525">
            <a:noFill/>
            <a:miter lim="800000"/>
            <a:headEnd/>
            <a:tailEnd/>
          </a:ln>
        </p:spPr>
      </p:pic>
      <p:sp>
        <p:nvSpPr>
          <p:cNvPr id="9" name="TextBox 8"/>
          <p:cNvSpPr txBox="1">
            <a:spLocks noChangeArrowheads="1"/>
          </p:cNvSpPr>
          <p:nvPr/>
        </p:nvSpPr>
        <p:spPr bwMode="auto">
          <a:xfrm>
            <a:off x="2870200" y="6079068"/>
            <a:ext cx="3429000" cy="615553"/>
          </a:xfrm>
          <a:prstGeom prst="rect">
            <a:avLst/>
          </a:prstGeom>
          <a:noFill/>
          <a:ln w="9525">
            <a:noFill/>
            <a:miter lim="800000"/>
            <a:headEnd/>
            <a:tailEnd/>
          </a:ln>
        </p:spPr>
        <p:txBody>
          <a:bodyPr wrap="square">
            <a:prstTxWarp prst="textNoShape">
              <a:avLst/>
            </a:prstTxWarp>
            <a:spAutoFit/>
          </a:bodyPr>
          <a:lstStyle/>
          <a:p>
            <a:pPr algn="ctr"/>
            <a:r>
              <a:rPr lang="en-US" sz="2000" b="1" dirty="0" smtClean="0">
                <a:hlinkClick r:id="rId5"/>
              </a:rPr>
              <a:t>Online</a:t>
            </a:r>
            <a:endParaRPr lang="en-US" sz="2000" b="1" dirty="0" smtClean="0"/>
          </a:p>
          <a:p>
            <a:pPr algn="ctr"/>
            <a:r>
              <a:rPr lang="en-US" sz="1400" dirty="0" smtClean="0">
                <a:solidFill>
                  <a:schemeClr val="tx1">
                    <a:lumMod val="50000"/>
                    <a:lumOff val="50000"/>
                  </a:schemeClr>
                </a:solidFill>
              </a:rPr>
              <a:t>(very large files – slow download)</a:t>
            </a:r>
          </a:p>
        </p:txBody>
      </p:sp>
      <p:sp>
        <p:nvSpPr>
          <p:cNvPr id="10" name="TextBox 9"/>
          <p:cNvSpPr txBox="1"/>
          <p:nvPr/>
        </p:nvSpPr>
        <p:spPr>
          <a:xfrm>
            <a:off x="-609600" y="6550223"/>
            <a:ext cx="3022600" cy="307777"/>
          </a:xfrm>
          <a:prstGeom prst="rect">
            <a:avLst/>
          </a:prstGeom>
          <a:noFill/>
        </p:spPr>
        <p:txBody>
          <a:bodyPr wrap="square" rtlCol="0">
            <a:spAutoFit/>
          </a:bodyPr>
          <a:lstStyle/>
          <a:p>
            <a:pPr algn="ctr"/>
            <a:r>
              <a:rPr lang="en-US" sz="1400" dirty="0" smtClean="0">
                <a:solidFill>
                  <a:schemeClr val="tx1">
                    <a:lumMod val="50000"/>
                    <a:lumOff val="50000"/>
                  </a:schemeClr>
                </a:solidFill>
              </a:rPr>
              <a:t>(</a:t>
            </a:r>
            <a:endParaRPr lang="en-US" sz="1400" dirty="0">
              <a:solidFill>
                <a:schemeClr val="tx1">
                  <a:lumMod val="50000"/>
                  <a:lumOff val="50000"/>
                </a:schemeClr>
              </a:solidFill>
            </a:endParaRPr>
          </a:p>
        </p:txBody>
      </p:sp>
      <p:pic>
        <p:nvPicPr>
          <p:cNvPr id="12" name="TF_Normandy-MilChannel-10.01.mp4">
            <a:hlinkClick r:id="" action="ppaction://media"/>
          </p:cNvPr>
          <p:cNvPicPr/>
          <p:nvPr>
            <a:videoFile r:link="rId1"/>
          </p:nvPr>
        </p:nvPicPr>
        <p:blipFill>
          <a:blip r:embed="rId6"/>
          <a:stretch>
            <a:fillRect/>
          </a:stretch>
        </p:blipFill>
        <p:spPr>
          <a:xfrm>
            <a:off x="1371600" y="838200"/>
            <a:ext cx="6366933" cy="520930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41987"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41988"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41989"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41990" name="Text Box 6"/>
          <p:cNvSpPr txBox="1">
            <a:spLocks noChangeArrowheads="1"/>
          </p:cNvSpPr>
          <p:nvPr/>
        </p:nvSpPr>
        <p:spPr bwMode="auto">
          <a:xfrm>
            <a:off x="2057400" y="685800"/>
            <a:ext cx="6477000" cy="6461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Precision Guided Munitions</a:t>
            </a:r>
          </a:p>
        </p:txBody>
      </p:sp>
      <p:pic>
        <p:nvPicPr>
          <p:cNvPr id="41991" name="Picture 7" descr="F117-drop2"/>
          <p:cNvPicPr>
            <a:picLocks noChangeAspect="1" noChangeArrowheads="1"/>
          </p:cNvPicPr>
          <p:nvPr/>
        </p:nvPicPr>
        <p:blipFill>
          <a:blip r:embed="rId4"/>
          <a:srcRect/>
          <a:stretch>
            <a:fillRect/>
          </a:stretch>
        </p:blipFill>
        <p:spPr bwMode="auto">
          <a:xfrm>
            <a:off x="1752600" y="2133600"/>
            <a:ext cx="5799138" cy="3244850"/>
          </a:xfrm>
          <a:prstGeom prst="rect">
            <a:avLst/>
          </a:prstGeom>
          <a:noFill/>
          <a:ln w="9525">
            <a:noFill/>
            <a:miter lim="800000"/>
            <a:headEnd/>
            <a:tailEnd/>
          </a:ln>
        </p:spPr>
      </p:pic>
      <p:sp>
        <p:nvSpPr>
          <p:cNvPr id="41992" name="Text Box 8"/>
          <p:cNvSpPr txBox="1">
            <a:spLocks noChangeArrowheads="1"/>
          </p:cNvSpPr>
          <p:nvPr/>
        </p:nvSpPr>
        <p:spPr bwMode="auto">
          <a:xfrm>
            <a:off x="2514600" y="5562600"/>
            <a:ext cx="46482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a:t>F-117 </a:t>
            </a:r>
            <a:r>
              <a:rPr lang="en-US" sz="2400" b="1" i="1"/>
              <a:t>Nighthawk</a:t>
            </a:r>
          </a:p>
        </p:txBody>
      </p:sp>
      <p:sp>
        <p:nvSpPr>
          <p:cNvPr id="9" name="Slide Number Placeholder 8"/>
          <p:cNvSpPr>
            <a:spLocks noGrp="1"/>
          </p:cNvSpPr>
          <p:nvPr>
            <p:ph type="sldNum" sz="quarter" idx="12"/>
          </p:nvPr>
        </p:nvSpPr>
        <p:spPr/>
        <p:txBody>
          <a:bodyPr/>
          <a:lstStyle/>
          <a:p>
            <a:pPr>
              <a:defRPr/>
            </a:pPr>
            <a:fld id="{4D9ABA5C-44D3-4341-B17D-942D5AF60D93}" type="slidenum">
              <a:rPr lang="en-US" smtClean="0"/>
              <a:pPr>
                <a:defRPr/>
              </a:pPr>
              <a:t>13</a:t>
            </a:fld>
            <a:endParaRPr lang="en-US"/>
          </a:p>
        </p:txBody>
      </p:sp>
      <p:sp>
        <p:nvSpPr>
          <p:cNvPr id="41994" name="TextBox 9"/>
          <p:cNvSpPr txBox="1">
            <a:spLocks noChangeArrowheads="1"/>
          </p:cNvSpPr>
          <p:nvPr/>
        </p:nvSpPr>
        <p:spPr bwMode="auto">
          <a:xfrm>
            <a:off x="4013200" y="1308100"/>
            <a:ext cx="2692400" cy="461963"/>
          </a:xfrm>
          <a:prstGeom prst="rect">
            <a:avLst/>
          </a:prstGeom>
          <a:noFill/>
          <a:ln w="9525">
            <a:noFill/>
            <a:miter lim="800000"/>
            <a:headEnd/>
            <a:tailEnd/>
          </a:ln>
        </p:spPr>
        <p:txBody>
          <a:bodyPr>
            <a:prstTxWarp prst="textNoShape">
              <a:avLst/>
            </a:prstTxWarp>
            <a:spAutoFit/>
          </a:bodyPr>
          <a:lstStyle/>
          <a:p>
            <a:pPr algn="ctr"/>
            <a:r>
              <a:rPr lang="en-US" sz="2400" b="1"/>
              <a:t>(PGM)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44035"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44036"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44037"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44038" name="Text Box 6"/>
          <p:cNvSpPr txBox="1">
            <a:spLocks noChangeArrowheads="1"/>
          </p:cNvSpPr>
          <p:nvPr/>
        </p:nvSpPr>
        <p:spPr bwMode="auto">
          <a:xfrm>
            <a:off x="1981200" y="685800"/>
            <a:ext cx="6629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Precision Guided Munitions</a:t>
            </a:r>
          </a:p>
        </p:txBody>
      </p:sp>
      <p:sp>
        <p:nvSpPr>
          <p:cNvPr id="39943" name="Text Box 8"/>
          <p:cNvSpPr txBox="1">
            <a:spLocks noChangeArrowheads="1"/>
          </p:cNvSpPr>
          <p:nvPr/>
        </p:nvSpPr>
        <p:spPr bwMode="auto">
          <a:xfrm>
            <a:off x="2514600" y="3962400"/>
            <a:ext cx="50292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t>GBU-10 (Mk-84 2,000 lb. bomb)</a:t>
            </a:r>
          </a:p>
        </p:txBody>
      </p:sp>
      <p:pic>
        <p:nvPicPr>
          <p:cNvPr id="39944" name="Picture 10" descr="GBU-10 components=aerospaceweb"/>
          <p:cNvPicPr>
            <a:picLocks noChangeAspect="1" noChangeArrowheads="1"/>
          </p:cNvPicPr>
          <p:nvPr/>
        </p:nvPicPr>
        <p:blipFill>
          <a:blip r:embed="rId4"/>
          <a:srcRect/>
          <a:stretch>
            <a:fillRect/>
          </a:stretch>
        </p:blipFill>
        <p:spPr bwMode="auto">
          <a:xfrm>
            <a:off x="2438400" y="4648200"/>
            <a:ext cx="4957763" cy="1246188"/>
          </a:xfrm>
          <a:prstGeom prst="rect">
            <a:avLst/>
          </a:prstGeom>
          <a:noFill/>
          <a:ln w="9525">
            <a:noFill/>
            <a:miter lim="800000"/>
            <a:headEnd/>
            <a:tailEnd/>
          </a:ln>
        </p:spPr>
      </p:pic>
      <p:pic>
        <p:nvPicPr>
          <p:cNvPr id="39945" name="Picture 11" descr="GBU-10-profile-lft"/>
          <p:cNvPicPr>
            <a:picLocks noChangeAspect="1" noChangeArrowheads="1"/>
          </p:cNvPicPr>
          <p:nvPr/>
        </p:nvPicPr>
        <p:blipFill>
          <a:blip r:embed="rId5"/>
          <a:srcRect/>
          <a:stretch>
            <a:fillRect/>
          </a:stretch>
        </p:blipFill>
        <p:spPr bwMode="auto">
          <a:xfrm>
            <a:off x="2311400" y="2057400"/>
            <a:ext cx="4559300" cy="144462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F7305768-C14C-0F4F-A167-E4EE90485FAA}" type="slidenum">
              <a:rPr lang="en-US" smtClean="0"/>
              <a:pPr>
                <a:defRPr/>
              </a:pPr>
              <a:t>14</a:t>
            </a:fld>
            <a:endParaRPr lang="en-US"/>
          </a:p>
        </p:txBody>
      </p:sp>
      <p:sp>
        <p:nvSpPr>
          <p:cNvPr id="11" name="TextBox 10"/>
          <p:cNvSpPr txBox="1">
            <a:spLocks noChangeArrowheads="1"/>
          </p:cNvSpPr>
          <p:nvPr/>
        </p:nvSpPr>
        <p:spPr bwMode="auto">
          <a:xfrm>
            <a:off x="1303338" y="1490663"/>
            <a:ext cx="2667000" cy="368300"/>
          </a:xfrm>
          <a:prstGeom prst="rect">
            <a:avLst/>
          </a:prstGeom>
          <a:noFill/>
          <a:ln w="9525">
            <a:noFill/>
            <a:miter lim="800000"/>
            <a:headEnd/>
            <a:tailEnd/>
          </a:ln>
        </p:spPr>
        <p:txBody>
          <a:bodyPr>
            <a:prstTxWarp prst="textNoShape">
              <a:avLst/>
            </a:prstTxWarp>
            <a:spAutoFit/>
          </a:bodyPr>
          <a:lstStyle/>
          <a:p>
            <a:pPr algn="r"/>
            <a:r>
              <a:rPr lang="en-US"/>
              <a:t>Two Types Used:</a:t>
            </a:r>
          </a:p>
        </p:txBody>
      </p:sp>
      <p:sp>
        <p:nvSpPr>
          <p:cNvPr id="12" name="TextBox 11"/>
          <p:cNvSpPr txBox="1">
            <a:spLocks noChangeArrowheads="1"/>
          </p:cNvSpPr>
          <p:nvPr/>
        </p:nvSpPr>
        <p:spPr bwMode="auto">
          <a:xfrm>
            <a:off x="3835400" y="1481138"/>
            <a:ext cx="2032000" cy="646112"/>
          </a:xfrm>
          <a:prstGeom prst="rect">
            <a:avLst/>
          </a:prstGeom>
          <a:noFill/>
          <a:ln w="9525">
            <a:noFill/>
            <a:miter lim="800000"/>
            <a:headEnd/>
            <a:tailEnd/>
          </a:ln>
        </p:spPr>
        <p:txBody>
          <a:bodyPr>
            <a:prstTxWarp prst="textNoShape">
              <a:avLst/>
            </a:prstTxWarp>
            <a:spAutoFit/>
          </a:bodyPr>
          <a:lstStyle/>
          <a:p>
            <a:pPr algn="ctr"/>
            <a:r>
              <a:rPr lang="en-US"/>
              <a:t>Laser Guided</a:t>
            </a:r>
          </a:p>
          <a:p>
            <a:pPr algn="ctr"/>
            <a:endParaRPr lang="en-US"/>
          </a:p>
        </p:txBody>
      </p:sp>
      <p:sp>
        <p:nvSpPr>
          <p:cNvPr id="13" name="TextBox 12"/>
          <p:cNvSpPr txBox="1">
            <a:spLocks noChangeArrowheads="1"/>
          </p:cNvSpPr>
          <p:nvPr/>
        </p:nvSpPr>
        <p:spPr bwMode="auto">
          <a:xfrm>
            <a:off x="5849938" y="1465263"/>
            <a:ext cx="2133600" cy="381000"/>
          </a:xfrm>
          <a:prstGeom prst="rect">
            <a:avLst/>
          </a:prstGeom>
          <a:noFill/>
          <a:ln w="9525">
            <a:noFill/>
            <a:miter lim="800000"/>
            <a:headEnd/>
            <a:tailEnd/>
          </a:ln>
        </p:spPr>
        <p:txBody>
          <a:bodyPr>
            <a:prstTxWarp prst="textNoShape">
              <a:avLst/>
            </a:prstTxWarp>
            <a:spAutoFit/>
          </a:bodyPr>
          <a:lstStyle/>
          <a:p>
            <a:r>
              <a:rPr lang="en-US"/>
              <a:t>TV Guided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000"/>
                                        <p:tgtEl>
                                          <p:spTgt spid="12"/>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000"/>
                                        <p:tgtEl>
                                          <p:spTgt spid="11"/>
                                        </p:tgtEl>
                                      </p:cBhvr>
                                    </p:animEffect>
                                    <p:set>
                                      <p:cBhvr>
                                        <p:cTn id="20" dur="1" fill="hold">
                                          <p:stCondLst>
                                            <p:cond delay="999"/>
                                          </p:stCondLst>
                                        </p:cTn>
                                        <p:tgtEl>
                                          <p:spTgt spid="1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1000"/>
                                        <p:tgtEl>
                                          <p:spTgt spid="13"/>
                                        </p:tgtEl>
                                      </p:cBhvr>
                                    </p:animEffect>
                                    <p:set>
                                      <p:cBhvr>
                                        <p:cTn id="23" dur="1" fill="hold">
                                          <p:stCondLst>
                                            <p:cond delay="999"/>
                                          </p:stCondLst>
                                        </p:cTn>
                                        <p:tgtEl>
                                          <p:spTgt spid="13"/>
                                        </p:tgtEl>
                                        <p:attrNameLst>
                                          <p:attrName>style.visibility</p:attrName>
                                        </p:attrNameLst>
                                      </p:cBhvr>
                                      <p:to>
                                        <p:strVal val="hidden"/>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39945"/>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39943"/>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39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11" grpId="0"/>
      <p:bldP spid="11" grpId="1"/>
      <p:bldP spid="12" grpId="0"/>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46083"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46084"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46085"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46086" name="Text Box 6"/>
          <p:cNvSpPr txBox="1">
            <a:spLocks noChangeArrowheads="1"/>
          </p:cNvSpPr>
          <p:nvPr/>
        </p:nvSpPr>
        <p:spPr bwMode="auto">
          <a:xfrm>
            <a:off x="1981200" y="685800"/>
            <a:ext cx="6629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Precision Guided Munitions</a:t>
            </a:r>
          </a:p>
        </p:txBody>
      </p:sp>
      <p:pic>
        <p:nvPicPr>
          <p:cNvPr id="46087" name="Picture 7" descr="0391watch1"/>
          <p:cNvPicPr>
            <a:picLocks noChangeAspect="1" noChangeArrowheads="1"/>
          </p:cNvPicPr>
          <p:nvPr/>
        </p:nvPicPr>
        <p:blipFill>
          <a:blip r:embed="rId4"/>
          <a:srcRect/>
          <a:stretch>
            <a:fillRect/>
          </a:stretch>
        </p:blipFill>
        <p:spPr bwMode="auto">
          <a:xfrm>
            <a:off x="3505200" y="1821492"/>
            <a:ext cx="2895600" cy="4199265"/>
          </a:xfrm>
          <a:prstGeom prst="rect">
            <a:avLst/>
          </a:prstGeom>
          <a:noFill/>
          <a:ln w="9525">
            <a:noFill/>
            <a:miter lim="800000"/>
            <a:headEnd/>
            <a:tailEnd/>
          </a:ln>
        </p:spPr>
      </p:pic>
      <p:sp>
        <p:nvSpPr>
          <p:cNvPr id="8" name="Slide Number Placeholder 7"/>
          <p:cNvSpPr>
            <a:spLocks noGrp="1"/>
          </p:cNvSpPr>
          <p:nvPr>
            <p:ph type="sldNum" sz="quarter" idx="12"/>
          </p:nvPr>
        </p:nvSpPr>
        <p:spPr>
          <a:xfrm>
            <a:off x="6553200" y="6248400"/>
            <a:ext cx="1981200" cy="457200"/>
          </a:xfrm>
        </p:spPr>
        <p:txBody>
          <a:bodyPr/>
          <a:lstStyle/>
          <a:p>
            <a:pPr>
              <a:defRPr/>
            </a:pPr>
            <a:endParaRPr lang="en-US" dirty="0"/>
          </a:p>
        </p:txBody>
      </p:sp>
      <p:sp>
        <p:nvSpPr>
          <p:cNvPr id="9" name="TextBox 8"/>
          <p:cNvSpPr txBox="1"/>
          <p:nvPr/>
        </p:nvSpPr>
        <p:spPr>
          <a:xfrm>
            <a:off x="4131733" y="1261533"/>
            <a:ext cx="2057400" cy="369332"/>
          </a:xfrm>
          <a:prstGeom prst="rect">
            <a:avLst/>
          </a:prstGeom>
          <a:noFill/>
        </p:spPr>
        <p:txBody>
          <a:bodyPr wrap="square" rtlCol="0">
            <a:spAutoFit/>
          </a:bodyPr>
          <a:lstStyle/>
          <a:p>
            <a:pPr algn="ctr"/>
            <a:r>
              <a:rPr lang="en-US" dirty="0" smtClean="0"/>
              <a:t>TV Guided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062163" y="304800"/>
            <a:ext cx="5019675" cy="396875"/>
          </a:xfrm>
          <a:prstGeom prst="rect">
            <a:avLst/>
          </a:prstGeom>
          <a:noFill/>
          <a:ln w="9525">
            <a:noFill/>
            <a:miter lim="800000"/>
            <a:headEnd/>
            <a:tailEnd/>
          </a:ln>
        </p:spPr>
        <p:txBody>
          <a:bodyPr>
            <a:prstTxWarp prst="textNoShape">
              <a:avLst/>
            </a:prstTxWarp>
            <a:spAutoFit/>
          </a:bodyPr>
          <a:lstStyle/>
          <a:p>
            <a:pPr algn="ctr"/>
            <a:r>
              <a:rPr lang="en-US" sz="2000" b="1" dirty="0" smtClean="0">
                <a:latin typeface="Calibri" pitchFamily="-65" charset="0"/>
              </a:rPr>
              <a:t>TV Guided Bomb</a:t>
            </a:r>
            <a:endParaRPr lang="en-US" sz="2000" b="1" dirty="0">
              <a:latin typeface="Calibri" pitchFamily="-65" charset="0"/>
            </a:endParaRPr>
          </a:p>
        </p:txBody>
      </p:sp>
      <p:sp>
        <p:nvSpPr>
          <p:cNvPr id="14340" name="Text Box 6"/>
          <p:cNvSpPr txBox="1">
            <a:spLocks noChangeArrowheads="1"/>
          </p:cNvSpPr>
          <p:nvPr/>
        </p:nvSpPr>
        <p:spPr bwMode="auto">
          <a:xfrm>
            <a:off x="533400" y="4495800"/>
            <a:ext cx="8077200" cy="396875"/>
          </a:xfrm>
          <a:prstGeom prst="rect">
            <a:avLst/>
          </a:prstGeom>
          <a:noFill/>
          <a:ln w="9525">
            <a:noFill/>
            <a:miter lim="800000"/>
            <a:headEnd/>
            <a:tailEnd/>
          </a:ln>
        </p:spPr>
        <p:txBody>
          <a:bodyPr>
            <a:prstTxWarp prst="textNoShape">
              <a:avLst/>
            </a:prstTxWarp>
            <a:spAutoFit/>
          </a:bodyPr>
          <a:lstStyle/>
          <a:p>
            <a:pPr>
              <a:spcBef>
                <a:spcPct val="50000"/>
              </a:spcBef>
            </a:pPr>
            <a:endParaRPr lang="en-US" sz="2000" b="1">
              <a:latin typeface="Calibri" pitchFamily="-65" charset="0"/>
            </a:endParaRPr>
          </a:p>
        </p:txBody>
      </p:sp>
      <p:sp>
        <p:nvSpPr>
          <p:cNvPr id="14341" name="Text Box 7"/>
          <p:cNvSpPr txBox="1">
            <a:spLocks noChangeArrowheads="1"/>
          </p:cNvSpPr>
          <p:nvPr/>
        </p:nvSpPr>
        <p:spPr bwMode="auto">
          <a:xfrm>
            <a:off x="533400" y="4800600"/>
            <a:ext cx="8077200" cy="338138"/>
          </a:xfrm>
          <a:prstGeom prst="rect">
            <a:avLst/>
          </a:prstGeom>
          <a:noFill/>
          <a:ln w="9525">
            <a:noFill/>
            <a:miter lim="800000"/>
            <a:headEnd/>
            <a:tailEnd/>
          </a:ln>
        </p:spPr>
        <p:txBody>
          <a:bodyPr>
            <a:prstTxWarp prst="textNoShape">
              <a:avLst/>
            </a:prstTxWarp>
            <a:spAutoFit/>
          </a:bodyPr>
          <a:lstStyle/>
          <a:p>
            <a:pPr algn="ctr">
              <a:spcBef>
                <a:spcPct val="10000"/>
              </a:spcBef>
            </a:pPr>
            <a:endParaRPr lang="en-US" sz="1600">
              <a:latin typeface="Calibri" pitchFamily="-65" charset="0"/>
            </a:endParaRPr>
          </a:p>
        </p:txBody>
      </p:sp>
      <p:sp>
        <p:nvSpPr>
          <p:cNvPr id="14342" name="Text Box 12"/>
          <p:cNvSpPr txBox="1">
            <a:spLocks noChangeArrowheads="1"/>
          </p:cNvSpPr>
          <p:nvPr/>
        </p:nvSpPr>
        <p:spPr bwMode="auto">
          <a:xfrm>
            <a:off x="7391400" y="6489700"/>
            <a:ext cx="1752600" cy="276225"/>
          </a:xfrm>
          <a:prstGeom prst="rect">
            <a:avLst/>
          </a:prstGeom>
          <a:noFill/>
          <a:ln w="9525">
            <a:noFill/>
            <a:miter lim="800000"/>
            <a:headEnd/>
            <a:tailEnd/>
          </a:ln>
        </p:spPr>
        <p:txBody>
          <a:bodyPr>
            <a:prstTxWarp prst="textNoShape">
              <a:avLst/>
            </a:prstTxWarp>
            <a:spAutoFit/>
          </a:bodyPr>
          <a:lstStyle/>
          <a:p>
            <a:r>
              <a:rPr lang="en-US" sz="600">
                <a:solidFill>
                  <a:schemeClr val="bg2"/>
                </a:solidFill>
                <a:latin typeface="Calibri" pitchFamily="-65" charset="0"/>
              </a:rPr>
              <a:t>"The Circle of Modern War" and logo</a:t>
            </a:r>
          </a:p>
          <a:p>
            <a:r>
              <a:rPr lang="en-US" sz="600">
                <a:solidFill>
                  <a:schemeClr val="bg2"/>
                </a:solidFill>
                <a:latin typeface="Calibri" pitchFamily="-65" charset="0"/>
              </a:rPr>
              <a:t>© Thomas D. Pilsch 2007-2013 </a:t>
            </a:r>
          </a:p>
        </p:txBody>
      </p:sp>
      <p:pic>
        <p:nvPicPr>
          <p:cNvPr id="14343" name="Picture 13" descr="Circle of war-logo-50.gif"/>
          <p:cNvPicPr>
            <a:picLocks noChangeAspect="1"/>
          </p:cNvPicPr>
          <p:nvPr/>
        </p:nvPicPr>
        <p:blipFill>
          <a:blip r:embed="rId4"/>
          <a:srcRect/>
          <a:stretch>
            <a:fillRect/>
          </a:stretch>
        </p:blipFill>
        <p:spPr bwMode="auto">
          <a:xfrm>
            <a:off x="2070100" y="101600"/>
            <a:ext cx="635000" cy="609600"/>
          </a:xfrm>
          <a:prstGeom prst="rect">
            <a:avLst/>
          </a:prstGeom>
          <a:noFill/>
          <a:ln w="9525">
            <a:noFill/>
            <a:miter lim="800000"/>
            <a:headEnd/>
            <a:tailEnd/>
          </a:ln>
        </p:spPr>
      </p:pic>
      <p:pic>
        <p:nvPicPr>
          <p:cNvPr id="14344" name="Picture 14" descr="Circle of war-logo-50.gif"/>
          <p:cNvPicPr>
            <a:picLocks noChangeAspect="1"/>
          </p:cNvPicPr>
          <p:nvPr/>
        </p:nvPicPr>
        <p:blipFill>
          <a:blip r:embed="rId4"/>
          <a:srcRect/>
          <a:stretch>
            <a:fillRect/>
          </a:stretch>
        </p:blipFill>
        <p:spPr bwMode="auto">
          <a:xfrm>
            <a:off x="6388100" y="111125"/>
            <a:ext cx="635000" cy="609600"/>
          </a:xfrm>
          <a:prstGeom prst="rect">
            <a:avLst/>
          </a:prstGeom>
          <a:noFill/>
          <a:ln w="9525">
            <a:noFill/>
            <a:miter lim="800000"/>
            <a:headEnd/>
            <a:tailEnd/>
          </a:ln>
        </p:spPr>
      </p:pic>
      <p:sp>
        <p:nvSpPr>
          <p:cNvPr id="10" name="TextBox 9"/>
          <p:cNvSpPr txBox="1"/>
          <p:nvPr/>
        </p:nvSpPr>
        <p:spPr>
          <a:xfrm>
            <a:off x="-609600" y="6550223"/>
            <a:ext cx="3022600" cy="307777"/>
          </a:xfrm>
          <a:prstGeom prst="rect">
            <a:avLst/>
          </a:prstGeom>
          <a:noFill/>
        </p:spPr>
        <p:txBody>
          <a:bodyPr wrap="square" rtlCol="0">
            <a:spAutoFit/>
          </a:bodyPr>
          <a:lstStyle/>
          <a:p>
            <a:pPr algn="ctr"/>
            <a:r>
              <a:rPr lang="en-US" sz="1400" dirty="0" smtClean="0">
                <a:solidFill>
                  <a:schemeClr val="tx1">
                    <a:lumMod val="50000"/>
                    <a:lumOff val="50000"/>
                  </a:schemeClr>
                </a:solidFill>
              </a:rPr>
              <a:t>(</a:t>
            </a:r>
            <a:endParaRPr lang="en-US" sz="1400" dirty="0">
              <a:solidFill>
                <a:schemeClr val="tx1">
                  <a:lumMod val="50000"/>
                  <a:lumOff val="50000"/>
                </a:schemeClr>
              </a:solidFill>
            </a:endParaRPr>
          </a:p>
        </p:txBody>
      </p:sp>
      <p:pic>
        <p:nvPicPr>
          <p:cNvPr id="11" name="TV Guided Bomb.mov">
            <a:hlinkClick r:id="" action="ppaction://media"/>
          </p:cNvPr>
          <p:cNvPicPr/>
          <p:nvPr>
            <a:videoFile r:link="rId1"/>
          </p:nvPr>
        </p:nvPicPr>
        <p:blipFill>
          <a:blip r:embed="rId5"/>
          <a:stretch>
            <a:fillRect/>
          </a:stretch>
        </p:blipFill>
        <p:spPr>
          <a:xfrm>
            <a:off x="1219200" y="990600"/>
            <a:ext cx="6604000" cy="4953000"/>
          </a:xfrm>
          <a:prstGeom prst="rect">
            <a:avLst/>
          </a:prstGeom>
        </p:spPr>
      </p:pic>
      <p:sp>
        <p:nvSpPr>
          <p:cNvPr id="13" name="TextBox 12"/>
          <p:cNvSpPr txBox="1"/>
          <p:nvPr/>
        </p:nvSpPr>
        <p:spPr>
          <a:xfrm>
            <a:off x="1905000" y="6248400"/>
            <a:ext cx="5029200" cy="369332"/>
          </a:xfrm>
          <a:prstGeom prst="rect">
            <a:avLst/>
          </a:prstGeom>
          <a:noFill/>
        </p:spPr>
        <p:txBody>
          <a:bodyPr wrap="square" rtlCol="0">
            <a:spAutoFit/>
          </a:bodyPr>
          <a:lstStyle/>
          <a:p>
            <a:pPr algn="ctr"/>
            <a:r>
              <a:rPr lang="en-US" dirty="0" smtClean="0"/>
              <a:t>(Not available online)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48131"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48132"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48133"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48134" name="Text Box 6"/>
          <p:cNvSpPr txBox="1">
            <a:spLocks noChangeArrowheads="1"/>
          </p:cNvSpPr>
          <p:nvPr/>
        </p:nvSpPr>
        <p:spPr bwMode="auto">
          <a:xfrm>
            <a:off x="1981200" y="685800"/>
            <a:ext cx="6629400" cy="6461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Precision Guided Munitions</a:t>
            </a:r>
          </a:p>
        </p:txBody>
      </p:sp>
      <p:pic>
        <p:nvPicPr>
          <p:cNvPr id="48135" name="Picture 9" descr="Evolution of Precision Strike-chart=AFMag-Jul01"/>
          <p:cNvPicPr>
            <a:picLocks noChangeAspect="1" noChangeArrowheads="1"/>
          </p:cNvPicPr>
          <p:nvPr/>
        </p:nvPicPr>
        <p:blipFill>
          <a:blip r:embed="rId4"/>
          <a:srcRect/>
          <a:stretch>
            <a:fillRect/>
          </a:stretch>
        </p:blipFill>
        <p:spPr bwMode="auto">
          <a:xfrm>
            <a:off x="3200400" y="1728788"/>
            <a:ext cx="3997325" cy="3986212"/>
          </a:xfrm>
          <a:prstGeom prst="rect">
            <a:avLst/>
          </a:prstGeom>
          <a:noFill/>
          <a:ln w="9525">
            <a:noFill/>
            <a:miter lim="800000"/>
            <a:headEnd/>
            <a:tailEnd/>
          </a:ln>
        </p:spPr>
      </p:pic>
      <p:sp>
        <p:nvSpPr>
          <p:cNvPr id="48136" name="Text Box 10"/>
          <p:cNvSpPr txBox="1">
            <a:spLocks noChangeArrowheads="1"/>
          </p:cNvSpPr>
          <p:nvPr/>
        </p:nvSpPr>
        <p:spPr bwMode="auto">
          <a:xfrm>
            <a:off x="6248400" y="6062663"/>
            <a:ext cx="2286000" cy="274637"/>
          </a:xfrm>
          <a:prstGeom prst="rect">
            <a:avLst/>
          </a:prstGeom>
          <a:noFill/>
          <a:ln w="9525">
            <a:noFill/>
            <a:miter lim="800000"/>
            <a:headEnd/>
            <a:tailEnd/>
          </a:ln>
        </p:spPr>
        <p:txBody>
          <a:bodyPr>
            <a:prstTxWarp prst="textNoShape">
              <a:avLst/>
            </a:prstTxWarp>
            <a:spAutoFit/>
          </a:bodyPr>
          <a:lstStyle/>
          <a:p>
            <a:pPr>
              <a:spcBef>
                <a:spcPct val="50000"/>
              </a:spcBef>
            </a:pPr>
            <a:r>
              <a:rPr lang="en-US" sz="1200" i="1"/>
              <a:t>Air Force</a:t>
            </a:r>
            <a:r>
              <a:rPr lang="en-US" sz="1200"/>
              <a:t> magazine, July 2001</a:t>
            </a:r>
            <a:endParaRPr lang="en-US" sz="1200" i="1"/>
          </a:p>
        </p:txBody>
      </p:sp>
      <p:sp>
        <p:nvSpPr>
          <p:cNvPr id="9" name="Slide Number Placeholder 8"/>
          <p:cNvSpPr>
            <a:spLocks noGrp="1"/>
          </p:cNvSpPr>
          <p:nvPr>
            <p:ph type="sldNum" sz="quarter" idx="12"/>
          </p:nvPr>
        </p:nvSpPr>
        <p:spPr/>
        <p:txBody>
          <a:bodyPr/>
          <a:lstStyle/>
          <a:p>
            <a:pPr>
              <a:defRPr/>
            </a:pPr>
            <a:endParaRPr lang="en-US" dirty="0"/>
          </a:p>
        </p:txBody>
      </p:sp>
      <p:sp>
        <p:nvSpPr>
          <p:cNvPr id="10" name="TextBox 9"/>
          <p:cNvSpPr txBox="1"/>
          <p:nvPr/>
        </p:nvSpPr>
        <p:spPr>
          <a:xfrm>
            <a:off x="1058333" y="3759200"/>
            <a:ext cx="1854200" cy="523220"/>
          </a:xfrm>
          <a:prstGeom prst="rect">
            <a:avLst/>
          </a:prstGeom>
          <a:noFill/>
        </p:spPr>
        <p:txBody>
          <a:bodyPr wrap="square" rtlCol="0">
            <a:spAutoFit/>
          </a:bodyPr>
          <a:lstStyle/>
          <a:p>
            <a:pPr algn="ctr"/>
            <a:r>
              <a:rPr lang="en-US" sz="1400" dirty="0" smtClean="0"/>
              <a:t>Tons of Bombs to Drop a Bridge Span</a:t>
            </a:r>
            <a:endParaRPr lang="en-US" sz="1400" dirty="0"/>
          </a:p>
        </p:txBody>
      </p:sp>
      <p:sp>
        <p:nvSpPr>
          <p:cNvPr id="12" name="Oval 15"/>
          <p:cNvSpPr>
            <a:spLocks noChangeArrowheads="1"/>
          </p:cNvSpPr>
          <p:nvPr/>
        </p:nvSpPr>
        <p:spPr bwMode="auto">
          <a:xfrm>
            <a:off x="4351866" y="5063067"/>
            <a:ext cx="762000" cy="762000"/>
          </a:xfrm>
          <a:prstGeom prst="ellipse">
            <a:avLst/>
          </a:prstGeom>
          <a:noFill/>
          <a:ln w="38100">
            <a:solidFill>
              <a:srgbClr val="FF0000"/>
            </a:solidFill>
            <a:round/>
            <a:headEnd/>
            <a:tailEnd/>
          </a:ln>
        </p:spPr>
        <p:txBody>
          <a:bodyPr lIns="36576" tIns="36576" rIns="36576" bIns="36576">
            <a:prstTxWarp prst="textNoShape">
              <a:avLst/>
            </a:prstTxWarp>
          </a:bodyPr>
          <a:lstStyle/>
          <a:p>
            <a:endParaRPr lang="en-US"/>
          </a:p>
        </p:txBody>
      </p:sp>
      <p:sp>
        <p:nvSpPr>
          <p:cNvPr id="16" name="Oval 15"/>
          <p:cNvSpPr>
            <a:spLocks noChangeArrowheads="1"/>
          </p:cNvSpPr>
          <p:nvPr/>
        </p:nvSpPr>
        <p:spPr bwMode="auto">
          <a:xfrm>
            <a:off x="5596466" y="5054600"/>
            <a:ext cx="762000" cy="762000"/>
          </a:xfrm>
          <a:prstGeom prst="ellipse">
            <a:avLst/>
          </a:prstGeom>
          <a:noFill/>
          <a:ln w="38100">
            <a:solidFill>
              <a:srgbClr val="FF0000"/>
            </a:solidFill>
            <a:round/>
            <a:headEnd/>
            <a:tailEnd/>
          </a:ln>
        </p:spPr>
        <p:txBody>
          <a:bodyPr lIns="36576" tIns="36576" rIns="36576" bIns="36576">
            <a:prstTxWarp prst="textNoShape">
              <a:avLst/>
            </a:prstTxWarp>
          </a:bodyPr>
          <a:lstStyle/>
          <a:p>
            <a:endParaRPr lang="en-US"/>
          </a:p>
        </p:txBody>
      </p:sp>
      <p:sp>
        <p:nvSpPr>
          <p:cNvPr id="17" name="Oval 15"/>
          <p:cNvSpPr>
            <a:spLocks noChangeArrowheads="1"/>
          </p:cNvSpPr>
          <p:nvPr/>
        </p:nvSpPr>
        <p:spPr bwMode="auto">
          <a:xfrm>
            <a:off x="4301066" y="2319867"/>
            <a:ext cx="762000" cy="762000"/>
          </a:xfrm>
          <a:prstGeom prst="ellipse">
            <a:avLst/>
          </a:prstGeom>
          <a:noFill/>
          <a:ln w="38100">
            <a:solidFill>
              <a:srgbClr val="FF0000"/>
            </a:solidFill>
            <a:round/>
            <a:headEnd/>
            <a:tailEnd/>
          </a:ln>
        </p:spPr>
        <p:txBody>
          <a:bodyPr lIns="36576" tIns="36576" rIns="36576" bIns="36576">
            <a:prstTxWarp prst="textNoShape">
              <a:avLst/>
            </a:prstTxWarp>
          </a:bodyPr>
          <a:lstStyle/>
          <a:p>
            <a:endParaRPr lang="en-US"/>
          </a:p>
        </p:txBody>
      </p:sp>
      <p:sp>
        <p:nvSpPr>
          <p:cNvPr id="18" name="Oval 15"/>
          <p:cNvSpPr>
            <a:spLocks noChangeArrowheads="1"/>
          </p:cNvSpPr>
          <p:nvPr/>
        </p:nvSpPr>
        <p:spPr bwMode="auto">
          <a:xfrm>
            <a:off x="5638799" y="2260600"/>
            <a:ext cx="762000" cy="762000"/>
          </a:xfrm>
          <a:prstGeom prst="ellipse">
            <a:avLst/>
          </a:prstGeom>
          <a:noFill/>
          <a:ln w="38100">
            <a:solidFill>
              <a:srgbClr val="FF0000"/>
            </a:solidFill>
            <a:round/>
            <a:headEnd/>
            <a:tailEnd/>
          </a:ln>
        </p:spPr>
        <p:txBody>
          <a:bodyPr lIns="36576" tIns="36576" rIns="36576" bIns="36576">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8136"/>
                                        </p:tgtEl>
                                        <p:attrNameLst>
                                          <p:attrName>style.visibility</p:attrName>
                                        </p:attrNameLst>
                                      </p:cBhvr>
                                      <p:to>
                                        <p:strVal val="visible"/>
                                      </p:to>
                                    </p:set>
                                    <p:animEffect transition="in" filter="fade">
                                      <p:cBhvr>
                                        <p:cTn id="11" dur="2000"/>
                                        <p:tgtEl>
                                          <p:spTgt spid="48136"/>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strVal val="#ppt_w*0.70"/>
                                          </p:val>
                                        </p:tav>
                                        <p:tav tm="100000">
                                          <p:val>
                                            <p:strVal val="#ppt_w"/>
                                          </p:val>
                                        </p:tav>
                                      </p:tavLst>
                                    </p:anim>
                                    <p:anim calcmode="lin" valueType="num">
                                      <p:cBhvr>
                                        <p:cTn id="17" dur="1000" fill="hold"/>
                                        <p:tgtEl>
                                          <p:spTgt spid="12"/>
                                        </p:tgtEl>
                                        <p:attrNameLst>
                                          <p:attrName>ppt_h</p:attrName>
                                        </p:attrNameLst>
                                      </p:cBhvr>
                                      <p:tavLst>
                                        <p:tav tm="0">
                                          <p:val>
                                            <p:strVal val="#ppt_h"/>
                                          </p:val>
                                        </p:tav>
                                        <p:tav tm="100000">
                                          <p:val>
                                            <p:strVal val="#ppt_h"/>
                                          </p:val>
                                        </p:tav>
                                      </p:tavLst>
                                    </p:anim>
                                    <p:animEffect transition="in" filter="fade">
                                      <p:cBhvr>
                                        <p:cTn id="18" dur="1000"/>
                                        <p:tgtEl>
                                          <p:spTgt spid="12"/>
                                        </p:tgtEl>
                                      </p:cBhvr>
                                    </p:animEffect>
                                  </p:childTnLst>
                                </p:cTn>
                              </p:par>
                            </p:childTnLst>
                          </p:cTn>
                        </p:par>
                        <p:par>
                          <p:cTn id="19" fill="hold">
                            <p:stCondLst>
                              <p:cond delay="1000"/>
                            </p:stCondLst>
                            <p:childTnLst>
                              <p:par>
                                <p:cTn id="20" presetID="55" presetClass="entr" presetSubtype="0" fill="hold" grpId="1"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childTnLst>
                          </p:cTn>
                        </p:par>
                        <p:par>
                          <p:cTn id="25" fill="hold">
                            <p:stCondLst>
                              <p:cond delay="2000"/>
                            </p:stCondLst>
                            <p:childTnLst>
                              <p:par>
                                <p:cTn id="26" presetID="55" presetClass="entr" presetSubtype="0" fill="hold" grpId="0" nodeType="afterEffect">
                                  <p:stCondLst>
                                    <p:cond delay="20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0.70"/>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5000"/>
                            </p:stCondLst>
                            <p:childTnLst>
                              <p:par>
                                <p:cTn id="32" presetID="55" presetClass="entr" presetSubtype="0" fill="hold" grpId="1"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strVal val="#ppt_w*0.70"/>
                                          </p:val>
                                        </p:tav>
                                        <p:tav tm="100000">
                                          <p:val>
                                            <p:strVal val="#ppt_w"/>
                                          </p:val>
                                        </p:tav>
                                      </p:tavLst>
                                    </p:anim>
                                    <p:anim calcmode="lin" valueType="num">
                                      <p:cBhvr>
                                        <p:cTn id="35" dur="1000" fill="hold"/>
                                        <p:tgtEl>
                                          <p:spTgt spid="18"/>
                                        </p:tgtEl>
                                        <p:attrNameLst>
                                          <p:attrName>ppt_h</p:attrName>
                                        </p:attrNameLst>
                                      </p:cBhvr>
                                      <p:tavLst>
                                        <p:tav tm="0">
                                          <p:val>
                                            <p:strVal val="#ppt_h"/>
                                          </p:val>
                                        </p:tav>
                                        <p:tav tm="100000">
                                          <p:val>
                                            <p:strVal val="#ppt_h"/>
                                          </p:val>
                                        </p:tav>
                                      </p:tavLst>
                                    </p:anim>
                                    <p:animEffect transition="in" filter="fade">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p:bldP spid="10" grpId="0"/>
      <p:bldP spid="12" grpId="0" animBg="1"/>
      <p:bldP spid="16" grpId="0" animBg="1"/>
      <p:bldP spid="17" grpId="1" animBg="1"/>
      <p:bldP spid="1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50179"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50180"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50181"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50182" name="Text Box 6"/>
          <p:cNvSpPr txBox="1">
            <a:spLocks noChangeArrowheads="1"/>
          </p:cNvSpPr>
          <p:nvPr/>
        </p:nvSpPr>
        <p:spPr bwMode="auto">
          <a:xfrm>
            <a:off x="2057400" y="685800"/>
            <a:ext cx="6477000" cy="6461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Precision Guided Munitions</a:t>
            </a:r>
          </a:p>
        </p:txBody>
      </p:sp>
      <p:sp>
        <p:nvSpPr>
          <p:cNvPr id="50183" name="Text Box 8"/>
          <p:cNvSpPr txBox="1">
            <a:spLocks noChangeArrowheads="1"/>
          </p:cNvSpPr>
          <p:nvPr/>
        </p:nvSpPr>
        <p:spPr bwMode="auto">
          <a:xfrm>
            <a:off x="6248400" y="6062663"/>
            <a:ext cx="2667000" cy="274637"/>
          </a:xfrm>
          <a:prstGeom prst="rect">
            <a:avLst/>
          </a:prstGeom>
          <a:noFill/>
          <a:ln w="9525">
            <a:noFill/>
            <a:miter lim="800000"/>
            <a:headEnd/>
            <a:tailEnd/>
          </a:ln>
        </p:spPr>
        <p:txBody>
          <a:bodyPr>
            <a:prstTxWarp prst="textNoShape">
              <a:avLst/>
            </a:prstTxWarp>
            <a:spAutoFit/>
          </a:bodyPr>
          <a:lstStyle/>
          <a:p>
            <a:pPr>
              <a:spcBef>
                <a:spcPct val="50000"/>
              </a:spcBef>
            </a:pPr>
            <a:r>
              <a:rPr lang="en-US" sz="1200" i="1"/>
              <a:t>Air Power Australia</a:t>
            </a:r>
            <a:r>
              <a:rPr lang="en-US" sz="1200"/>
              <a:t>, Aug/Sep 1992</a:t>
            </a:r>
            <a:endParaRPr lang="en-US" sz="1200" i="1"/>
          </a:p>
        </p:txBody>
      </p:sp>
      <p:sp>
        <p:nvSpPr>
          <p:cNvPr id="50184" name="Text Box 9"/>
          <p:cNvSpPr txBox="1">
            <a:spLocks noChangeArrowheads="1"/>
          </p:cNvSpPr>
          <p:nvPr/>
        </p:nvSpPr>
        <p:spPr bwMode="auto">
          <a:xfrm>
            <a:off x="381000" y="2667000"/>
            <a:ext cx="8458200" cy="523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a:t>Only 8.4% of the 88,500 tons of bombs were PGM</a:t>
            </a:r>
          </a:p>
        </p:txBody>
      </p:sp>
      <p:sp>
        <p:nvSpPr>
          <p:cNvPr id="9" name="Slide Number Placeholder 8"/>
          <p:cNvSpPr>
            <a:spLocks noGrp="1"/>
          </p:cNvSpPr>
          <p:nvPr>
            <p:ph type="sldNum" sz="quarter" idx="12"/>
          </p:nvPr>
        </p:nvSpPr>
        <p:spPr/>
        <p:txBody>
          <a:bodyPr/>
          <a:lstStyle/>
          <a:p>
            <a:pPr>
              <a:defRPr/>
            </a:pPr>
            <a:fld id="{57438515-3900-8C48-941D-0DF77271AF1F}"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52227"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52228"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52229"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52230"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Big Dumb Bombs</a:t>
            </a:r>
          </a:p>
        </p:txBody>
      </p:sp>
      <p:sp>
        <p:nvSpPr>
          <p:cNvPr id="52231" name="Text Box 8"/>
          <p:cNvSpPr txBox="1">
            <a:spLocks noChangeArrowheads="1"/>
          </p:cNvSpPr>
          <p:nvPr/>
        </p:nvSpPr>
        <p:spPr bwMode="auto">
          <a:xfrm>
            <a:off x="4800600" y="6337300"/>
            <a:ext cx="3810000" cy="274638"/>
          </a:xfrm>
          <a:prstGeom prst="rect">
            <a:avLst/>
          </a:prstGeom>
          <a:noFill/>
          <a:ln w="9525">
            <a:noFill/>
            <a:miter lim="800000"/>
            <a:headEnd/>
            <a:tailEnd/>
          </a:ln>
        </p:spPr>
        <p:txBody>
          <a:bodyPr>
            <a:prstTxWarp prst="textNoShape">
              <a:avLst/>
            </a:prstTxWarp>
            <a:spAutoFit/>
          </a:bodyPr>
          <a:lstStyle/>
          <a:p>
            <a:pPr algn="r">
              <a:spcBef>
                <a:spcPct val="50000"/>
              </a:spcBef>
            </a:pPr>
            <a:r>
              <a:rPr lang="en-US" sz="1200"/>
              <a:t>http://www.bellum.nu/armoury/BLU82B.html</a:t>
            </a:r>
          </a:p>
        </p:txBody>
      </p:sp>
      <p:pic>
        <p:nvPicPr>
          <p:cNvPr id="52232" name="Picture 9"/>
          <p:cNvPicPr>
            <a:picLocks noChangeAspect="1" noChangeArrowheads="1"/>
          </p:cNvPicPr>
          <p:nvPr/>
        </p:nvPicPr>
        <p:blipFill>
          <a:blip r:embed="rId4"/>
          <a:srcRect/>
          <a:stretch>
            <a:fillRect/>
          </a:stretch>
        </p:blipFill>
        <p:spPr bwMode="auto">
          <a:xfrm>
            <a:off x="1397000" y="1727200"/>
            <a:ext cx="6680200" cy="4660900"/>
          </a:xfrm>
          <a:prstGeom prst="rect">
            <a:avLst/>
          </a:prstGeom>
          <a:noFill/>
          <a:ln w="9525">
            <a:noFill/>
            <a:miter lim="800000"/>
            <a:headEnd/>
            <a:tailEnd/>
          </a:ln>
        </p:spPr>
      </p:pic>
      <p:sp>
        <p:nvSpPr>
          <p:cNvPr id="52233" name="Text Box 10"/>
          <p:cNvSpPr txBox="1">
            <a:spLocks noChangeArrowheads="1"/>
          </p:cNvSpPr>
          <p:nvPr/>
        </p:nvSpPr>
        <p:spPr bwMode="auto">
          <a:xfrm>
            <a:off x="2895600" y="1295400"/>
            <a:ext cx="4800600" cy="3365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dirty="0"/>
              <a:t>BLU-82 “Daisy Cutter” 15,000 LB  (6,800 KG)</a:t>
            </a:r>
          </a:p>
        </p:txBody>
      </p:sp>
      <p:sp>
        <p:nvSpPr>
          <p:cNvPr id="10" name="Slide Number Placeholder 9"/>
          <p:cNvSpPr>
            <a:spLocks noGrp="1"/>
          </p:cNvSpPr>
          <p:nvPr>
            <p:ph type="sldNum" sz="quarter" idx="12"/>
          </p:nvPr>
        </p:nvSpPr>
        <p:spPr/>
        <p:txBody>
          <a:bodyPr/>
          <a:lstStyle/>
          <a:p>
            <a:pPr>
              <a:defRPr/>
            </a:pPr>
            <a:fld id="{33B0E410-6CA5-0A4B-998F-50DB649796F5}" type="slidenum">
              <a:rPr lang="en-US"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fade">
                                      <p:cBhvr>
                                        <p:cTn id="7" dur="1000"/>
                                        <p:tgtEl>
                                          <p:spTgt spid="5223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2232"/>
                                        </p:tgtEl>
                                        <p:attrNameLst>
                                          <p:attrName>style.visibility</p:attrName>
                                        </p:attrNameLst>
                                      </p:cBhvr>
                                      <p:to>
                                        <p:strVal val="visible"/>
                                      </p:to>
                                    </p:set>
                                    <p:animEffect transition="in" filter="fade">
                                      <p:cBhvr>
                                        <p:cTn id="11" dur="10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9459" name="Text Box 3"/>
          <p:cNvSpPr txBox="1">
            <a:spLocks noChangeArrowheads="1"/>
          </p:cNvSpPr>
          <p:nvPr/>
        </p:nvSpPr>
        <p:spPr bwMode="auto">
          <a:xfrm>
            <a:off x="1524000" y="19050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9460"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9461"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9462"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Lesson Objectives</a:t>
            </a:r>
          </a:p>
        </p:txBody>
      </p:sp>
      <p:sp>
        <p:nvSpPr>
          <p:cNvPr id="19463" name="Text Box 8"/>
          <p:cNvSpPr txBox="1">
            <a:spLocks noChangeArrowheads="1"/>
          </p:cNvSpPr>
          <p:nvPr/>
        </p:nvSpPr>
        <p:spPr bwMode="auto">
          <a:xfrm>
            <a:off x="1066800" y="2133600"/>
            <a:ext cx="7467600" cy="3416300"/>
          </a:xfrm>
          <a:prstGeom prst="rect">
            <a:avLst/>
          </a:prstGeom>
          <a:noFill/>
          <a:ln w="9525">
            <a:noFill/>
            <a:miter lim="800000"/>
            <a:headEnd/>
            <a:tailEnd/>
          </a:ln>
        </p:spPr>
        <p:txBody>
          <a:bodyPr>
            <a:prstTxWarp prst="textNoShape">
              <a:avLst/>
            </a:prstTxWarp>
            <a:spAutoFit/>
          </a:bodyPr>
          <a:lstStyle/>
          <a:p>
            <a:pPr>
              <a:spcBef>
                <a:spcPct val="50000"/>
              </a:spcBef>
            </a:pPr>
            <a:r>
              <a:rPr lang="en-US" sz="2400"/>
              <a:t>•  Understand how the military conduct of the Gulf War supported the strategic objectives of the conflict. </a:t>
            </a:r>
            <a:br>
              <a:rPr lang="en-US" sz="2400"/>
            </a:br>
            <a:r>
              <a:rPr lang="en-US" sz="2400"/>
              <a:t/>
            </a:r>
            <a:br>
              <a:rPr lang="en-US" sz="2400"/>
            </a:br>
            <a:r>
              <a:rPr lang="en-US" sz="2400"/>
              <a:t>•  Be able to discuss the impact of technology and logistics on modern war. </a:t>
            </a:r>
            <a:br>
              <a:rPr lang="en-US" sz="2400"/>
            </a:br>
            <a:r>
              <a:rPr lang="en-US" sz="2400"/>
              <a:t/>
            </a:r>
            <a:br>
              <a:rPr lang="en-US" sz="2400"/>
            </a:br>
            <a:r>
              <a:rPr lang="en-US" sz="2400"/>
              <a:t>•  Establish recognizable end points for the major threads of modern war (weapons, logistics, communications, strategy, and operational art). </a:t>
            </a:r>
            <a:endParaRPr lang="en-US" sz="2400">
              <a:latin typeface="Times New Roman" charset="0"/>
            </a:endParaRPr>
          </a:p>
        </p:txBody>
      </p:sp>
      <p:sp>
        <p:nvSpPr>
          <p:cNvPr id="8" name="Slide Number Placeholder 7"/>
          <p:cNvSpPr>
            <a:spLocks noGrp="1"/>
          </p:cNvSpPr>
          <p:nvPr>
            <p:ph type="sldNum" sz="quarter" idx="12"/>
          </p:nvPr>
        </p:nvSpPr>
        <p:spPr/>
        <p:txBody>
          <a:bodyPr/>
          <a:lstStyle/>
          <a:p>
            <a:pPr>
              <a:defRPr/>
            </a:pPr>
            <a:fld id="{71E41929-96A0-8848-9499-D308B36A0304}"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54275" name="Text Box 3"/>
          <p:cNvSpPr txBox="1">
            <a:spLocks noChangeArrowheads="1"/>
          </p:cNvSpPr>
          <p:nvPr/>
        </p:nvSpPr>
        <p:spPr bwMode="auto">
          <a:xfrm>
            <a:off x="1828800" y="2133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54276"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54277"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54278"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Timeline of Events</a:t>
            </a:r>
          </a:p>
        </p:txBody>
      </p:sp>
      <p:sp>
        <p:nvSpPr>
          <p:cNvPr id="54279" name="Text Box 7"/>
          <p:cNvSpPr txBox="1">
            <a:spLocks noChangeArrowheads="1"/>
          </p:cNvSpPr>
          <p:nvPr/>
        </p:nvSpPr>
        <p:spPr bwMode="auto">
          <a:xfrm>
            <a:off x="609600" y="2057400"/>
            <a:ext cx="7848600" cy="3046413"/>
          </a:xfrm>
          <a:prstGeom prst="rect">
            <a:avLst/>
          </a:prstGeom>
          <a:noFill/>
          <a:ln w="9525">
            <a:noFill/>
            <a:miter lim="800000"/>
            <a:headEnd/>
            <a:tailEnd/>
          </a:ln>
        </p:spPr>
        <p:txBody>
          <a:bodyPr>
            <a:prstTxWarp prst="textNoShape">
              <a:avLst/>
            </a:prstTxWarp>
            <a:spAutoFit/>
          </a:bodyPr>
          <a:lstStyle/>
          <a:p>
            <a:pPr>
              <a:spcBef>
                <a:spcPct val="50000"/>
              </a:spcBef>
            </a:pPr>
            <a:r>
              <a:rPr lang="en-US" sz="2400"/>
              <a:t>• Iraq invades Kuwait, </a:t>
            </a:r>
            <a:r>
              <a:rPr lang="en-US" sz="2400" b="1"/>
              <a:t>Aug. 2, 1990</a:t>
            </a:r>
          </a:p>
          <a:p>
            <a:pPr>
              <a:spcBef>
                <a:spcPct val="50000"/>
              </a:spcBef>
            </a:pPr>
            <a:r>
              <a:rPr lang="en-US" sz="2400"/>
              <a:t>• Operation Desert Shield begins, </a:t>
            </a:r>
            <a:r>
              <a:rPr lang="en-US" sz="2400" b="1"/>
              <a:t>Aug. 7</a:t>
            </a:r>
          </a:p>
          <a:p>
            <a:pPr>
              <a:spcBef>
                <a:spcPct val="50000"/>
              </a:spcBef>
              <a:spcAft>
                <a:spcPct val="50000"/>
              </a:spcAft>
            </a:pPr>
            <a:r>
              <a:rPr lang="en-US" sz="2400"/>
              <a:t>• First call-up of Selected Reservists to active duty for 90 days, by executive order, Aug. 22</a:t>
            </a:r>
            <a:r>
              <a:rPr lang="en-US" sz="2800"/>
              <a:t> </a:t>
            </a:r>
          </a:p>
          <a:p>
            <a:r>
              <a:rPr lang="en-US" sz="2800"/>
              <a:t>• </a:t>
            </a:r>
            <a:r>
              <a:rPr lang="en-US" sz="2400"/>
              <a:t>Operation Desert Storm and air war phase begins,</a:t>
            </a:r>
          </a:p>
          <a:p>
            <a:r>
              <a:rPr lang="en-US" sz="2400"/>
              <a:t> 3 a.m., </a:t>
            </a:r>
            <a:r>
              <a:rPr lang="en-US" sz="2400" b="1"/>
              <a:t>Jan. 17, 1991 </a:t>
            </a:r>
            <a:r>
              <a:rPr lang="en-US" sz="2400"/>
              <a:t>(Jan. 16, 7 p.m. EST)</a:t>
            </a:r>
          </a:p>
        </p:txBody>
      </p:sp>
      <p:sp>
        <p:nvSpPr>
          <p:cNvPr id="91145" name="Text Box 9"/>
          <p:cNvSpPr txBox="1">
            <a:spLocks noChangeArrowheads="1"/>
          </p:cNvSpPr>
          <p:nvPr/>
        </p:nvSpPr>
        <p:spPr bwMode="auto">
          <a:xfrm>
            <a:off x="609600" y="5105400"/>
            <a:ext cx="8102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Iraq attacks Israel with seven Scud missiles, Jan. 17</a:t>
            </a:r>
            <a:endParaRPr lang="en-US" sz="2400"/>
          </a:p>
        </p:txBody>
      </p:sp>
      <p:sp>
        <p:nvSpPr>
          <p:cNvPr id="9" name="Slide Number Placeholder 8"/>
          <p:cNvSpPr>
            <a:spLocks noGrp="1"/>
          </p:cNvSpPr>
          <p:nvPr>
            <p:ph type="sldNum" sz="quarter" idx="12"/>
          </p:nvPr>
        </p:nvSpPr>
        <p:spPr/>
        <p:txBody>
          <a:bodyPr/>
          <a:lstStyle/>
          <a:p>
            <a:pPr>
              <a:defRPr/>
            </a:pPr>
            <a:fld id="{BE2D6B9C-EB6F-8E41-AB80-E1EAE8510AAF}"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1145"/>
                                        </p:tgtEl>
                                        <p:attrNameLst>
                                          <p:attrName>style.visibility</p:attrName>
                                        </p:attrNameLst>
                                      </p:cBhvr>
                                      <p:to>
                                        <p:strVal val="visible"/>
                                      </p:to>
                                    </p:set>
                                    <p:animEffect transition="in" filter="dissolve">
                                      <p:cBhvr>
                                        <p:cTn id="7" dur="1000"/>
                                        <p:tgtEl>
                                          <p:spTgt spid="9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56323"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56324"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56325"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56326"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Scud Missile</a:t>
            </a:r>
          </a:p>
        </p:txBody>
      </p:sp>
      <p:pic>
        <p:nvPicPr>
          <p:cNvPr id="56327" name="Picture 7" descr="scud+launcher"/>
          <p:cNvPicPr>
            <a:picLocks noChangeAspect="1" noChangeArrowheads="1"/>
          </p:cNvPicPr>
          <p:nvPr/>
        </p:nvPicPr>
        <p:blipFill>
          <a:blip r:embed="rId4"/>
          <a:srcRect/>
          <a:stretch>
            <a:fillRect/>
          </a:stretch>
        </p:blipFill>
        <p:spPr bwMode="auto">
          <a:xfrm>
            <a:off x="1771650" y="1828800"/>
            <a:ext cx="5600700" cy="3779838"/>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4E1BC4C0-792F-9F4F-B38F-F61F56ACC821}"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58371"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58372"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58373"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58374"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Scud Missile</a:t>
            </a:r>
          </a:p>
        </p:txBody>
      </p:sp>
      <p:pic>
        <p:nvPicPr>
          <p:cNvPr id="161800" name="Picture 8" descr="Scud &amp; V2-CPVick-GlobalSecurity"/>
          <p:cNvPicPr>
            <a:picLocks noChangeAspect="1" noChangeArrowheads="1"/>
          </p:cNvPicPr>
          <p:nvPr/>
        </p:nvPicPr>
        <p:blipFill>
          <a:blip r:embed="rId4"/>
          <a:srcRect/>
          <a:stretch>
            <a:fillRect/>
          </a:stretch>
        </p:blipFill>
        <p:spPr bwMode="auto">
          <a:xfrm>
            <a:off x="304800" y="2057400"/>
            <a:ext cx="2830513" cy="3962400"/>
          </a:xfrm>
          <a:prstGeom prst="rect">
            <a:avLst/>
          </a:prstGeom>
          <a:noFill/>
          <a:ln w="9525">
            <a:noFill/>
            <a:miter lim="800000"/>
            <a:headEnd/>
            <a:tailEnd/>
          </a:ln>
        </p:spPr>
      </p:pic>
      <p:pic>
        <p:nvPicPr>
          <p:cNvPr id="161801" name="Picture 9" descr="150_jpg_scud_missile2"/>
          <p:cNvPicPr>
            <a:picLocks noChangeAspect="1" noChangeArrowheads="1"/>
          </p:cNvPicPr>
          <p:nvPr/>
        </p:nvPicPr>
        <p:blipFill>
          <a:blip r:embed="rId5"/>
          <a:srcRect/>
          <a:stretch>
            <a:fillRect/>
          </a:stretch>
        </p:blipFill>
        <p:spPr bwMode="auto">
          <a:xfrm>
            <a:off x="3344863" y="1752600"/>
            <a:ext cx="2452687" cy="4267200"/>
          </a:xfrm>
          <a:prstGeom prst="rect">
            <a:avLst/>
          </a:prstGeom>
          <a:noFill/>
          <a:ln w="9525">
            <a:noFill/>
            <a:miter lim="800000"/>
            <a:headEnd/>
            <a:tailEnd/>
          </a:ln>
        </p:spPr>
      </p:pic>
      <p:pic>
        <p:nvPicPr>
          <p:cNvPr id="161802" name="Picture 10" descr="images"/>
          <p:cNvPicPr>
            <a:picLocks noChangeAspect="1" noChangeArrowheads="1"/>
          </p:cNvPicPr>
          <p:nvPr/>
        </p:nvPicPr>
        <p:blipFill>
          <a:blip r:embed="rId6"/>
          <a:srcRect/>
          <a:stretch>
            <a:fillRect/>
          </a:stretch>
        </p:blipFill>
        <p:spPr bwMode="auto">
          <a:xfrm>
            <a:off x="5943600" y="1600200"/>
            <a:ext cx="2743200" cy="2120900"/>
          </a:xfrm>
          <a:prstGeom prst="rect">
            <a:avLst/>
          </a:prstGeom>
          <a:noFill/>
          <a:ln w="9525">
            <a:noFill/>
            <a:miter lim="800000"/>
            <a:headEnd/>
            <a:tailEnd/>
          </a:ln>
        </p:spPr>
      </p:pic>
      <p:sp>
        <p:nvSpPr>
          <p:cNvPr id="161803" name="Text Box 11"/>
          <p:cNvSpPr txBox="1">
            <a:spLocks noChangeArrowheads="1"/>
          </p:cNvSpPr>
          <p:nvPr/>
        </p:nvSpPr>
        <p:spPr bwMode="auto">
          <a:xfrm>
            <a:off x="6400800" y="4724400"/>
            <a:ext cx="2362200" cy="13112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t>Length: 11.25 m</a:t>
            </a:r>
          </a:p>
          <a:p>
            <a:pPr>
              <a:spcBef>
                <a:spcPct val="50000"/>
              </a:spcBef>
            </a:pPr>
            <a:r>
              <a:rPr lang="en-US" sz="2000" b="1"/>
              <a:t>Range:  ~ 600 km</a:t>
            </a:r>
          </a:p>
          <a:p>
            <a:pPr>
              <a:spcBef>
                <a:spcPct val="50000"/>
              </a:spcBef>
            </a:pPr>
            <a:r>
              <a:rPr lang="en-US" sz="2000" b="1"/>
              <a:t>CEP: 900 m</a:t>
            </a:r>
          </a:p>
        </p:txBody>
      </p:sp>
      <p:sp>
        <p:nvSpPr>
          <p:cNvPr id="161804" name="Text Box 12"/>
          <p:cNvSpPr txBox="1">
            <a:spLocks noChangeArrowheads="1"/>
          </p:cNvSpPr>
          <p:nvPr/>
        </p:nvSpPr>
        <p:spPr bwMode="auto">
          <a:xfrm>
            <a:off x="6553200" y="3886200"/>
            <a:ext cx="1828800" cy="2746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a:t>Scud &amp; TEL</a:t>
            </a:r>
          </a:p>
        </p:txBody>
      </p:sp>
      <p:sp>
        <p:nvSpPr>
          <p:cNvPr id="12" name="Slide Number Placeholder 11"/>
          <p:cNvSpPr>
            <a:spLocks noGrp="1"/>
          </p:cNvSpPr>
          <p:nvPr>
            <p:ph type="sldNum" sz="quarter" idx="12"/>
          </p:nvPr>
        </p:nvSpPr>
        <p:spPr/>
        <p:txBody>
          <a:bodyPr/>
          <a:lstStyle/>
          <a:p>
            <a:pPr>
              <a:defRPr/>
            </a:pPr>
            <a:fld id="{A0AEB68D-CD05-9447-BCD3-9829174E0AFE}"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61800"/>
                                        </p:tgtEl>
                                        <p:attrNameLst>
                                          <p:attrName>style.visibility</p:attrName>
                                        </p:attrNameLst>
                                      </p:cBhvr>
                                      <p:to>
                                        <p:strVal val="visible"/>
                                      </p:to>
                                    </p:set>
                                    <p:animEffect transition="in" filter="dissolve">
                                      <p:cBhvr>
                                        <p:cTn id="7" dur="500"/>
                                        <p:tgtEl>
                                          <p:spTgt spid="1618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1801"/>
                                        </p:tgtEl>
                                        <p:attrNameLst>
                                          <p:attrName>style.visibility</p:attrName>
                                        </p:attrNameLst>
                                      </p:cBhvr>
                                      <p:to>
                                        <p:strVal val="visible"/>
                                      </p:to>
                                    </p:set>
                                    <p:animEffect transition="in" filter="dissolve">
                                      <p:cBhvr>
                                        <p:cTn id="12" dur="500"/>
                                        <p:tgtEl>
                                          <p:spTgt spid="16180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1803"/>
                                        </p:tgtEl>
                                        <p:attrNameLst>
                                          <p:attrName>style.visibility</p:attrName>
                                        </p:attrNameLst>
                                      </p:cBhvr>
                                      <p:to>
                                        <p:strVal val="visible"/>
                                      </p:to>
                                    </p:set>
                                    <p:animEffect transition="in" filter="dissolve">
                                      <p:cBhvr>
                                        <p:cTn id="15" dur="500"/>
                                        <p:tgtEl>
                                          <p:spTgt spid="16180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61802"/>
                                        </p:tgtEl>
                                        <p:attrNameLst>
                                          <p:attrName>style.visibility</p:attrName>
                                        </p:attrNameLst>
                                      </p:cBhvr>
                                      <p:to>
                                        <p:strVal val="visible"/>
                                      </p:to>
                                    </p:set>
                                    <p:animEffect transition="in" filter="dissolve">
                                      <p:cBhvr>
                                        <p:cTn id="20" dur="500"/>
                                        <p:tgtEl>
                                          <p:spTgt spid="161802"/>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61804"/>
                                        </p:tgtEl>
                                        <p:attrNameLst>
                                          <p:attrName>style.visibility</p:attrName>
                                        </p:attrNameLst>
                                      </p:cBhvr>
                                      <p:to>
                                        <p:strVal val="visible"/>
                                      </p:to>
                                    </p:set>
                                    <p:animEffect transition="in" filter="dissolve">
                                      <p:cBhvr>
                                        <p:cTn id="24" dur="500"/>
                                        <p:tgtEl>
                                          <p:spTgt spid="161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3" grpId="0"/>
      <p:bldP spid="1618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60419"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60420"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60421"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60422"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Scud Missile</a:t>
            </a:r>
          </a:p>
        </p:txBody>
      </p:sp>
      <p:pic>
        <p:nvPicPr>
          <p:cNvPr id="60423" name="Picture 8" descr="iraqi_missile_dod_92"/>
          <p:cNvPicPr>
            <a:picLocks noChangeAspect="1" noChangeArrowheads="1"/>
          </p:cNvPicPr>
          <p:nvPr/>
        </p:nvPicPr>
        <p:blipFill>
          <a:blip r:embed="rId4"/>
          <a:srcRect/>
          <a:stretch>
            <a:fillRect/>
          </a:stretch>
        </p:blipFill>
        <p:spPr bwMode="auto">
          <a:xfrm>
            <a:off x="2743200" y="1524000"/>
            <a:ext cx="4392613" cy="497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FC86B582-D114-2A47-BD66-9D34804AAEAD}"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62467"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62468" name="Text Box 6"/>
          <p:cNvSpPr txBox="1">
            <a:spLocks noChangeArrowheads="1"/>
          </p:cNvSpPr>
          <p:nvPr/>
        </p:nvSpPr>
        <p:spPr bwMode="auto">
          <a:xfrm>
            <a:off x="2362200" y="685800"/>
            <a:ext cx="5715000" cy="100806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Saddam’s Scud Strategy</a:t>
            </a:r>
          </a:p>
          <a:p>
            <a:pPr algn="ctr">
              <a:spcBef>
                <a:spcPct val="50000"/>
              </a:spcBef>
            </a:pPr>
            <a:r>
              <a:rPr lang="en-US" sz="1600" b="1"/>
              <a:t>Hypothetical</a:t>
            </a:r>
          </a:p>
        </p:txBody>
      </p:sp>
      <p:sp>
        <p:nvSpPr>
          <p:cNvPr id="110599" name="Text Box 7"/>
          <p:cNvSpPr txBox="1">
            <a:spLocks noChangeArrowheads="1"/>
          </p:cNvSpPr>
          <p:nvPr/>
        </p:nvSpPr>
        <p:spPr bwMode="auto">
          <a:xfrm>
            <a:off x="1600200" y="2057400"/>
            <a:ext cx="64008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Iraq launched Scud missiles at Israel to provoke a response</a:t>
            </a:r>
          </a:p>
        </p:txBody>
      </p:sp>
      <p:sp>
        <p:nvSpPr>
          <p:cNvPr id="110600" name="Text Box 8"/>
          <p:cNvSpPr txBox="1">
            <a:spLocks noChangeArrowheads="1"/>
          </p:cNvSpPr>
          <p:nvPr/>
        </p:nvSpPr>
        <p:spPr bwMode="auto">
          <a:xfrm>
            <a:off x="1676400" y="4343400"/>
            <a:ext cx="6400800" cy="13112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t>US response:</a:t>
            </a:r>
          </a:p>
          <a:p>
            <a:pPr>
              <a:spcBef>
                <a:spcPct val="50000"/>
              </a:spcBef>
            </a:pPr>
            <a:r>
              <a:rPr lang="en-US" sz="2000" b="1"/>
              <a:t>   • Deployed Patriot missiles from Europe to Israel</a:t>
            </a:r>
          </a:p>
          <a:p>
            <a:pPr>
              <a:spcBef>
                <a:spcPct val="50000"/>
              </a:spcBef>
            </a:pPr>
            <a:r>
              <a:rPr lang="en-US" sz="2000" b="1"/>
              <a:t>   • Major diversion of air assets to “Scud hunting”</a:t>
            </a:r>
          </a:p>
        </p:txBody>
      </p:sp>
      <p:sp>
        <p:nvSpPr>
          <p:cNvPr id="110601" name="Text Box 9"/>
          <p:cNvSpPr txBox="1">
            <a:spLocks noChangeArrowheads="1"/>
          </p:cNvSpPr>
          <p:nvPr/>
        </p:nvSpPr>
        <p:spPr bwMode="auto">
          <a:xfrm>
            <a:off x="1600200" y="3035300"/>
            <a:ext cx="67818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An Israeli attack on Iraq would galvanize Arab coalition members to withdraw</a:t>
            </a:r>
            <a:endParaRPr lang="en-US" sz="2400"/>
          </a:p>
        </p:txBody>
      </p:sp>
      <p:sp>
        <p:nvSpPr>
          <p:cNvPr id="110602" name="Text Box 10"/>
          <p:cNvSpPr txBox="1">
            <a:spLocks noChangeArrowheads="1"/>
          </p:cNvSpPr>
          <p:nvPr/>
        </p:nvSpPr>
        <p:spPr bwMode="auto">
          <a:xfrm>
            <a:off x="4505325" y="2413000"/>
            <a:ext cx="2590800" cy="1004888"/>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hoping …</a:t>
            </a:r>
          </a:p>
          <a:p>
            <a:pPr>
              <a:spcBef>
                <a:spcPct val="50000"/>
              </a:spcBef>
            </a:pPr>
            <a:endParaRPr lang="en-US" sz="2400" b="1"/>
          </a:p>
        </p:txBody>
      </p:sp>
      <p:sp>
        <p:nvSpPr>
          <p:cNvPr id="9" name="Slide Number Placeholder 8"/>
          <p:cNvSpPr>
            <a:spLocks noGrp="1"/>
          </p:cNvSpPr>
          <p:nvPr>
            <p:ph type="sldNum" sz="quarter" idx="12"/>
          </p:nvPr>
        </p:nvSpPr>
        <p:spPr/>
        <p:txBody>
          <a:bodyPr/>
          <a:lstStyle/>
          <a:p>
            <a:pPr>
              <a:defRPr/>
            </a:pPr>
            <a:fld id="{82DA7863-15B6-EB42-AD27-4519029AFBEC}" type="slidenum">
              <a:rPr lang="en-US" smtClean="0"/>
              <a:pPr>
                <a:defRPr/>
              </a:pPr>
              <a:t>24</a:t>
            </a:fld>
            <a:endParaRPr lang="en-US"/>
          </a:p>
        </p:txBody>
      </p:sp>
      <p:pic>
        <p:nvPicPr>
          <p:cNvPr id="30730" name="Picture 10" descr="buzz_medium"/>
          <p:cNvPicPr>
            <a:picLocks noChangeAspect="1" noChangeArrowheads="1"/>
          </p:cNvPicPr>
          <p:nvPr/>
        </p:nvPicPr>
        <p:blipFill>
          <a:blip r:embed="rId4"/>
          <a:srcRect/>
          <a:stretch>
            <a:fillRect/>
          </a:stretch>
        </p:blipFill>
        <p:spPr bwMode="auto">
          <a:xfrm>
            <a:off x="8153400" y="228600"/>
            <a:ext cx="474663" cy="465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0599"/>
                                        </p:tgtEl>
                                        <p:attrNameLst>
                                          <p:attrName>style.visibility</p:attrName>
                                        </p:attrNameLst>
                                      </p:cBhvr>
                                      <p:to>
                                        <p:strVal val="visible"/>
                                      </p:to>
                                    </p:set>
                                    <p:anim calcmode="lin" valueType="num">
                                      <p:cBhvr>
                                        <p:cTn id="7" dur="1000" fill="hold"/>
                                        <p:tgtEl>
                                          <p:spTgt spid="110599"/>
                                        </p:tgtEl>
                                        <p:attrNameLst>
                                          <p:attrName>ppt_w</p:attrName>
                                        </p:attrNameLst>
                                      </p:cBhvr>
                                      <p:tavLst>
                                        <p:tav tm="0">
                                          <p:val>
                                            <p:strVal val="#ppt_w*0.70"/>
                                          </p:val>
                                        </p:tav>
                                        <p:tav tm="100000">
                                          <p:val>
                                            <p:strVal val="#ppt_w"/>
                                          </p:val>
                                        </p:tav>
                                      </p:tavLst>
                                    </p:anim>
                                    <p:anim calcmode="lin" valueType="num">
                                      <p:cBhvr>
                                        <p:cTn id="8" dur="1000" fill="hold"/>
                                        <p:tgtEl>
                                          <p:spTgt spid="110599"/>
                                        </p:tgtEl>
                                        <p:attrNameLst>
                                          <p:attrName>ppt_h</p:attrName>
                                        </p:attrNameLst>
                                      </p:cBhvr>
                                      <p:tavLst>
                                        <p:tav tm="0">
                                          <p:val>
                                            <p:strVal val="#ppt_h"/>
                                          </p:val>
                                        </p:tav>
                                        <p:tav tm="100000">
                                          <p:val>
                                            <p:strVal val="#ppt_h"/>
                                          </p:val>
                                        </p:tav>
                                      </p:tavLst>
                                    </p:anim>
                                    <p:animEffect transition="in" filter="fade">
                                      <p:cBhvr>
                                        <p:cTn id="9" dur="1000"/>
                                        <p:tgtEl>
                                          <p:spTgt spid="11059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0602"/>
                                        </p:tgtEl>
                                        <p:attrNameLst>
                                          <p:attrName>style.visibility</p:attrName>
                                        </p:attrNameLst>
                                      </p:cBhvr>
                                      <p:to>
                                        <p:strVal val="visible"/>
                                      </p:to>
                                    </p:set>
                                    <p:animEffect transition="in" filter="wipe(left)">
                                      <p:cBhvr>
                                        <p:cTn id="14" dur="1000"/>
                                        <p:tgtEl>
                                          <p:spTgt spid="110602"/>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10601"/>
                                        </p:tgtEl>
                                        <p:attrNameLst>
                                          <p:attrName>style.visibility</p:attrName>
                                        </p:attrNameLst>
                                      </p:cBhvr>
                                      <p:to>
                                        <p:strVal val="visible"/>
                                      </p:to>
                                    </p:set>
                                    <p:anim calcmode="lin" valueType="num">
                                      <p:cBhvr>
                                        <p:cTn id="18" dur="1000" fill="hold"/>
                                        <p:tgtEl>
                                          <p:spTgt spid="110601"/>
                                        </p:tgtEl>
                                        <p:attrNameLst>
                                          <p:attrName>ppt_w</p:attrName>
                                        </p:attrNameLst>
                                      </p:cBhvr>
                                      <p:tavLst>
                                        <p:tav tm="0">
                                          <p:val>
                                            <p:strVal val="#ppt_w*0.70"/>
                                          </p:val>
                                        </p:tav>
                                        <p:tav tm="100000">
                                          <p:val>
                                            <p:strVal val="#ppt_w"/>
                                          </p:val>
                                        </p:tav>
                                      </p:tavLst>
                                    </p:anim>
                                    <p:anim calcmode="lin" valueType="num">
                                      <p:cBhvr>
                                        <p:cTn id="19" dur="1000" fill="hold"/>
                                        <p:tgtEl>
                                          <p:spTgt spid="110601"/>
                                        </p:tgtEl>
                                        <p:attrNameLst>
                                          <p:attrName>ppt_h</p:attrName>
                                        </p:attrNameLst>
                                      </p:cBhvr>
                                      <p:tavLst>
                                        <p:tav tm="0">
                                          <p:val>
                                            <p:strVal val="#ppt_h"/>
                                          </p:val>
                                        </p:tav>
                                        <p:tav tm="100000">
                                          <p:val>
                                            <p:strVal val="#ppt_h"/>
                                          </p:val>
                                        </p:tav>
                                      </p:tavLst>
                                    </p:anim>
                                    <p:animEffect transition="in" filter="fade">
                                      <p:cBhvr>
                                        <p:cTn id="20" dur="1000"/>
                                        <p:tgtEl>
                                          <p:spTgt spid="110601"/>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10600"/>
                                        </p:tgtEl>
                                        <p:attrNameLst>
                                          <p:attrName>style.visibility</p:attrName>
                                        </p:attrNameLst>
                                      </p:cBhvr>
                                      <p:to>
                                        <p:strVal val="visible"/>
                                      </p:to>
                                    </p:set>
                                    <p:anim calcmode="lin" valueType="num">
                                      <p:cBhvr>
                                        <p:cTn id="25" dur="1000" fill="hold"/>
                                        <p:tgtEl>
                                          <p:spTgt spid="110600"/>
                                        </p:tgtEl>
                                        <p:attrNameLst>
                                          <p:attrName>ppt_w</p:attrName>
                                        </p:attrNameLst>
                                      </p:cBhvr>
                                      <p:tavLst>
                                        <p:tav tm="0">
                                          <p:val>
                                            <p:strVal val="#ppt_w*0.70"/>
                                          </p:val>
                                        </p:tav>
                                        <p:tav tm="100000">
                                          <p:val>
                                            <p:strVal val="#ppt_w"/>
                                          </p:val>
                                        </p:tav>
                                      </p:tavLst>
                                    </p:anim>
                                    <p:anim calcmode="lin" valueType="num">
                                      <p:cBhvr>
                                        <p:cTn id="26" dur="1000" fill="hold"/>
                                        <p:tgtEl>
                                          <p:spTgt spid="110600"/>
                                        </p:tgtEl>
                                        <p:attrNameLst>
                                          <p:attrName>ppt_h</p:attrName>
                                        </p:attrNameLst>
                                      </p:cBhvr>
                                      <p:tavLst>
                                        <p:tav tm="0">
                                          <p:val>
                                            <p:strVal val="#ppt_h"/>
                                          </p:val>
                                        </p:tav>
                                        <p:tav tm="100000">
                                          <p:val>
                                            <p:strVal val="#ppt_h"/>
                                          </p:val>
                                        </p:tav>
                                      </p:tavLst>
                                    </p:anim>
                                    <p:animEffect transition="in" filter="fade">
                                      <p:cBhvr>
                                        <p:cTn id="27" dur="1000"/>
                                        <p:tgtEl>
                                          <p:spTgt spid="110600"/>
                                        </p:tgtEl>
                                      </p:cBhvr>
                                    </p:animEffect>
                                  </p:childTnLst>
                                </p:cTn>
                              </p:par>
                            </p:childTnLst>
                          </p:cTn>
                        </p:par>
                        <p:par>
                          <p:cTn id="28" fill="hold">
                            <p:stCondLst>
                              <p:cond delay="1000"/>
                            </p:stCondLst>
                            <p:childTnLst>
                              <p:par>
                                <p:cTn id="29" presetID="2" presetClass="entr" presetSubtype="12" fill="hold" nodeType="afterEffect">
                                  <p:stCondLst>
                                    <p:cond delay="0"/>
                                  </p:stCondLst>
                                  <p:childTnLst>
                                    <p:set>
                                      <p:cBhvr>
                                        <p:cTn id="30" dur="1" fill="hold">
                                          <p:stCondLst>
                                            <p:cond delay="0"/>
                                          </p:stCondLst>
                                        </p:cTn>
                                        <p:tgtEl>
                                          <p:spTgt spid="30730"/>
                                        </p:tgtEl>
                                        <p:attrNameLst>
                                          <p:attrName>style.visibility</p:attrName>
                                        </p:attrNameLst>
                                      </p:cBhvr>
                                      <p:to>
                                        <p:strVal val="visible"/>
                                      </p:to>
                                    </p:set>
                                    <p:anim calcmode="lin" valueType="num">
                                      <p:cBhvr additive="base">
                                        <p:cTn id="31" dur="1000" fill="hold"/>
                                        <p:tgtEl>
                                          <p:spTgt spid="30730"/>
                                        </p:tgtEl>
                                        <p:attrNameLst>
                                          <p:attrName>ppt_x</p:attrName>
                                        </p:attrNameLst>
                                      </p:cBhvr>
                                      <p:tavLst>
                                        <p:tav tm="0">
                                          <p:val>
                                            <p:strVal val="0-#ppt_w/2"/>
                                          </p:val>
                                        </p:tav>
                                        <p:tav tm="100000">
                                          <p:val>
                                            <p:strVal val="#ppt_x"/>
                                          </p:val>
                                        </p:tav>
                                      </p:tavLst>
                                    </p:anim>
                                    <p:anim calcmode="lin" valueType="num">
                                      <p:cBhvr additive="base">
                                        <p:cTn id="32" dur="1000" fill="hold"/>
                                        <p:tgtEl>
                                          <p:spTgt spid="30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9" grpId="0"/>
      <p:bldP spid="110600" grpId="0"/>
      <p:bldP spid="110601" grpId="0"/>
      <p:bldP spid="11060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64515"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64516"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64517"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64518"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Patriot Missile</a:t>
            </a:r>
          </a:p>
        </p:txBody>
      </p:sp>
      <p:pic>
        <p:nvPicPr>
          <p:cNvPr id="64519" name="Picture 8" descr="Patriot missile-launching"/>
          <p:cNvPicPr>
            <a:picLocks noChangeAspect="1" noChangeArrowheads="1"/>
          </p:cNvPicPr>
          <p:nvPr/>
        </p:nvPicPr>
        <p:blipFill>
          <a:blip r:embed="rId4"/>
          <a:srcRect/>
          <a:stretch>
            <a:fillRect/>
          </a:stretch>
        </p:blipFill>
        <p:spPr bwMode="auto">
          <a:xfrm>
            <a:off x="4632325" y="1676400"/>
            <a:ext cx="3536950" cy="4419600"/>
          </a:xfrm>
          <a:prstGeom prst="rect">
            <a:avLst/>
          </a:prstGeom>
          <a:noFill/>
          <a:ln w="9525">
            <a:noFill/>
            <a:miter lim="800000"/>
            <a:headEnd/>
            <a:tailEnd/>
          </a:ln>
        </p:spPr>
      </p:pic>
      <p:pic>
        <p:nvPicPr>
          <p:cNvPr id="64520" name="Picture 9" descr="Patriot-over Israel"/>
          <p:cNvPicPr>
            <a:picLocks noChangeAspect="1" noChangeArrowheads="1"/>
          </p:cNvPicPr>
          <p:nvPr/>
        </p:nvPicPr>
        <p:blipFill>
          <a:blip r:embed="rId5"/>
          <a:srcRect/>
          <a:stretch>
            <a:fillRect/>
          </a:stretch>
        </p:blipFill>
        <p:spPr bwMode="auto">
          <a:xfrm>
            <a:off x="1143000" y="2209800"/>
            <a:ext cx="3000375" cy="1714500"/>
          </a:xfrm>
          <a:prstGeom prst="rect">
            <a:avLst/>
          </a:prstGeom>
          <a:noFill/>
          <a:ln w="9525">
            <a:noFill/>
            <a:miter lim="800000"/>
            <a:headEnd/>
            <a:tailEnd/>
          </a:ln>
        </p:spPr>
      </p:pic>
      <p:pic>
        <p:nvPicPr>
          <p:cNvPr id="64521" name="Picture 10" descr="Patriot-missile-alone"/>
          <p:cNvPicPr>
            <a:picLocks noChangeAspect="1" noChangeArrowheads="1"/>
          </p:cNvPicPr>
          <p:nvPr/>
        </p:nvPicPr>
        <p:blipFill>
          <a:blip r:embed="rId6"/>
          <a:srcRect/>
          <a:stretch>
            <a:fillRect/>
          </a:stretch>
        </p:blipFill>
        <p:spPr bwMode="auto">
          <a:xfrm>
            <a:off x="1524000" y="4343400"/>
            <a:ext cx="2057400" cy="1227138"/>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BF29F3BE-413D-6249-81ED-74A47DB95094}"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66563"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66564"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66565"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66566"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Patriot vs. Scud</a:t>
            </a:r>
          </a:p>
        </p:txBody>
      </p:sp>
      <p:sp>
        <p:nvSpPr>
          <p:cNvPr id="66567" name="Text Box 7"/>
          <p:cNvSpPr txBox="1">
            <a:spLocks noChangeArrowheads="1"/>
          </p:cNvSpPr>
          <p:nvPr/>
        </p:nvSpPr>
        <p:spPr bwMode="auto">
          <a:xfrm>
            <a:off x="2209800" y="1295400"/>
            <a:ext cx="6096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How effective?</a:t>
            </a:r>
          </a:p>
        </p:txBody>
      </p:sp>
      <p:sp>
        <p:nvSpPr>
          <p:cNvPr id="66568" name="Text Box 8"/>
          <p:cNvSpPr txBox="1">
            <a:spLocks noChangeArrowheads="1"/>
          </p:cNvSpPr>
          <p:nvPr/>
        </p:nvSpPr>
        <p:spPr bwMode="auto">
          <a:xfrm>
            <a:off x="533400" y="2209800"/>
            <a:ext cx="8077200" cy="396875"/>
          </a:xfrm>
          <a:prstGeom prst="rect">
            <a:avLst/>
          </a:prstGeom>
          <a:noFill/>
          <a:ln w="9525">
            <a:noFill/>
            <a:miter lim="800000"/>
            <a:headEnd/>
            <a:tailEnd/>
          </a:ln>
        </p:spPr>
        <p:txBody>
          <a:bodyPr>
            <a:prstTxWarp prst="textNoShape">
              <a:avLst/>
            </a:prstTxWarp>
            <a:spAutoFit/>
          </a:bodyPr>
          <a:lstStyle/>
          <a:p>
            <a:endParaRPr lang="en-US" sz="2000"/>
          </a:p>
        </p:txBody>
      </p:sp>
      <p:pic>
        <p:nvPicPr>
          <p:cNvPr id="66569" name="Picture 9" descr="downed-scud-missile"/>
          <p:cNvPicPr>
            <a:picLocks noChangeAspect="1" noChangeArrowheads="1"/>
          </p:cNvPicPr>
          <p:nvPr/>
        </p:nvPicPr>
        <p:blipFill>
          <a:blip r:embed="rId4"/>
          <a:srcRect/>
          <a:stretch>
            <a:fillRect/>
          </a:stretch>
        </p:blipFill>
        <p:spPr bwMode="auto">
          <a:xfrm>
            <a:off x="1295400" y="2209800"/>
            <a:ext cx="3784600" cy="2527300"/>
          </a:xfrm>
          <a:prstGeom prst="rect">
            <a:avLst/>
          </a:prstGeom>
          <a:noFill/>
          <a:ln w="9525">
            <a:noFill/>
            <a:miter lim="800000"/>
            <a:headEnd/>
            <a:tailEnd/>
          </a:ln>
        </p:spPr>
      </p:pic>
      <p:pic>
        <p:nvPicPr>
          <p:cNvPr id="66570" name="Picture 10" descr="Gulf war"/>
          <p:cNvPicPr>
            <a:picLocks noChangeAspect="1" noChangeArrowheads="1"/>
          </p:cNvPicPr>
          <p:nvPr/>
        </p:nvPicPr>
        <p:blipFill>
          <a:blip r:embed="rId5"/>
          <a:srcRect/>
          <a:stretch>
            <a:fillRect/>
          </a:stretch>
        </p:blipFill>
        <p:spPr bwMode="auto">
          <a:xfrm>
            <a:off x="5715000" y="2649538"/>
            <a:ext cx="2330450" cy="1558925"/>
          </a:xfrm>
          <a:prstGeom prst="rect">
            <a:avLst/>
          </a:prstGeom>
          <a:noFill/>
          <a:ln w="9525">
            <a:noFill/>
            <a:miter lim="800000"/>
            <a:headEnd/>
            <a:tailEnd/>
          </a:ln>
        </p:spPr>
      </p:pic>
      <p:sp>
        <p:nvSpPr>
          <p:cNvPr id="66571" name="Text Box 11"/>
          <p:cNvSpPr txBox="1">
            <a:spLocks noChangeArrowheads="1"/>
          </p:cNvSpPr>
          <p:nvPr/>
        </p:nvSpPr>
        <p:spPr bwMode="auto">
          <a:xfrm>
            <a:off x="990600" y="5029200"/>
            <a:ext cx="7162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Scuds fired:  40 at Israel    46 at Saudi Arabia</a:t>
            </a:r>
          </a:p>
        </p:txBody>
      </p:sp>
      <p:sp>
        <p:nvSpPr>
          <p:cNvPr id="165901" name="Text Box 13"/>
          <p:cNvSpPr txBox="1">
            <a:spLocks noChangeArrowheads="1"/>
          </p:cNvSpPr>
          <p:nvPr/>
        </p:nvSpPr>
        <p:spPr bwMode="auto">
          <a:xfrm>
            <a:off x="1193800" y="5537200"/>
            <a:ext cx="6705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Direct Casualties: </a:t>
            </a:r>
          </a:p>
        </p:txBody>
      </p:sp>
      <p:sp>
        <p:nvSpPr>
          <p:cNvPr id="165902" name="Text Box 14"/>
          <p:cNvSpPr txBox="1">
            <a:spLocks noChangeArrowheads="1"/>
          </p:cNvSpPr>
          <p:nvPr/>
        </p:nvSpPr>
        <p:spPr bwMode="auto">
          <a:xfrm>
            <a:off x="1485900" y="6057900"/>
            <a:ext cx="64770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a:t>Israel: 1     Saudi Arabia: 1 civilian, 28 US soldiers</a:t>
            </a:r>
          </a:p>
        </p:txBody>
      </p:sp>
      <p:sp>
        <p:nvSpPr>
          <p:cNvPr id="14" name="Slide Number Placeholder 13"/>
          <p:cNvSpPr>
            <a:spLocks noGrp="1"/>
          </p:cNvSpPr>
          <p:nvPr>
            <p:ph type="sldNum" sz="quarter" idx="12"/>
          </p:nvPr>
        </p:nvSpPr>
        <p:spPr/>
        <p:txBody>
          <a:bodyPr/>
          <a:lstStyle/>
          <a:p>
            <a:pPr>
              <a:defRPr/>
            </a:pPr>
            <a:fld id="{A2614BAE-E28A-794A-8C28-896E17EA3E00}"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5901"/>
                                        </p:tgtEl>
                                        <p:attrNameLst>
                                          <p:attrName>style.visibility</p:attrName>
                                        </p:attrNameLst>
                                      </p:cBhvr>
                                      <p:to>
                                        <p:strVal val="visible"/>
                                      </p:to>
                                    </p:set>
                                    <p:animEffect transition="in" filter="dissolve">
                                      <p:cBhvr>
                                        <p:cTn id="7" dur="1000"/>
                                        <p:tgtEl>
                                          <p:spTgt spid="165901"/>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65902"/>
                                        </p:tgtEl>
                                        <p:attrNameLst>
                                          <p:attrName>style.visibility</p:attrName>
                                        </p:attrNameLst>
                                      </p:cBhvr>
                                      <p:to>
                                        <p:strVal val="visible"/>
                                      </p:to>
                                    </p:set>
                                    <p:animEffect transition="in" filter="dissolve">
                                      <p:cBhvr>
                                        <p:cTn id="11" dur="1000"/>
                                        <p:tgtEl>
                                          <p:spTgt spid="165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1" grpId="0"/>
      <p:bldP spid="1659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68611"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68612"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68613"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68614"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Patriot vs. Scud</a:t>
            </a:r>
          </a:p>
        </p:txBody>
      </p:sp>
      <p:sp>
        <p:nvSpPr>
          <p:cNvPr id="68615" name="Text Box 7"/>
          <p:cNvSpPr txBox="1">
            <a:spLocks noChangeArrowheads="1"/>
          </p:cNvSpPr>
          <p:nvPr/>
        </p:nvSpPr>
        <p:spPr bwMode="auto">
          <a:xfrm>
            <a:off x="2209800" y="1295400"/>
            <a:ext cx="6096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How effective?</a:t>
            </a:r>
          </a:p>
        </p:txBody>
      </p:sp>
      <p:sp>
        <p:nvSpPr>
          <p:cNvPr id="97288" name="Text Box 8"/>
          <p:cNvSpPr txBox="1">
            <a:spLocks noChangeArrowheads="1"/>
          </p:cNvSpPr>
          <p:nvPr/>
        </p:nvSpPr>
        <p:spPr bwMode="auto">
          <a:xfrm>
            <a:off x="533400" y="1905000"/>
            <a:ext cx="8001000" cy="2246313"/>
          </a:xfrm>
          <a:prstGeom prst="rect">
            <a:avLst/>
          </a:prstGeom>
          <a:noFill/>
          <a:ln w="9525">
            <a:noFill/>
            <a:miter lim="800000"/>
            <a:headEnd/>
            <a:tailEnd/>
          </a:ln>
        </p:spPr>
        <p:txBody>
          <a:bodyPr>
            <a:prstTxWarp prst="textNoShape">
              <a:avLst/>
            </a:prstTxWarp>
            <a:spAutoFit/>
          </a:bodyPr>
          <a:lstStyle/>
          <a:p>
            <a:endParaRPr lang="en-US" sz="2000" dirty="0"/>
          </a:p>
          <a:p>
            <a:r>
              <a:rPr lang="en-US" sz="2000" dirty="0">
                <a:solidFill>
                  <a:srgbClr val="2118DC"/>
                </a:solidFill>
              </a:rPr>
              <a:t>We found no convincing evidence in the video that any Scud warhead was destroyed by a Patriot. </a:t>
            </a:r>
            <a:r>
              <a:rPr lang="en-US" sz="2000" dirty="0"/>
              <a:t>We have strong evidence that Patriots hit Scuds on two occasions, but in both cases the videos also show that the Scud warheads fell to the ground and exploded. These clips provide strong evidence that even when Patriots could hit Scuds they were still not able to destroy Scud warheads.</a:t>
            </a:r>
          </a:p>
        </p:txBody>
      </p:sp>
      <p:sp>
        <p:nvSpPr>
          <p:cNvPr id="9" name="Slide Number Placeholder 8"/>
          <p:cNvSpPr>
            <a:spLocks noGrp="1"/>
          </p:cNvSpPr>
          <p:nvPr>
            <p:ph type="sldNum" sz="quarter" idx="12"/>
          </p:nvPr>
        </p:nvSpPr>
        <p:spPr/>
        <p:txBody>
          <a:bodyPr/>
          <a:lstStyle/>
          <a:p>
            <a:pPr>
              <a:defRPr/>
            </a:pPr>
            <a:endParaRPr lang="en-US" dirty="0"/>
          </a:p>
        </p:txBody>
      </p:sp>
      <p:sp>
        <p:nvSpPr>
          <p:cNvPr id="97290" name="Text Box 10"/>
          <p:cNvSpPr txBox="1">
            <a:spLocks noChangeArrowheads="1"/>
          </p:cNvSpPr>
          <p:nvPr/>
        </p:nvSpPr>
        <p:spPr bwMode="auto">
          <a:xfrm>
            <a:off x="533400" y="3124200"/>
            <a:ext cx="8229600" cy="2046714"/>
          </a:xfrm>
          <a:prstGeom prst="rect">
            <a:avLst/>
          </a:prstGeom>
          <a:noFill/>
          <a:ln w="9525">
            <a:noFill/>
            <a:miter lim="800000"/>
            <a:headEnd/>
            <a:tailEnd/>
          </a:ln>
        </p:spPr>
        <p:txBody>
          <a:bodyPr>
            <a:prstTxWarp prst="textNoShape">
              <a:avLst/>
            </a:prstTxWarp>
            <a:spAutoFit/>
          </a:bodyPr>
          <a:lstStyle/>
          <a:p>
            <a:r>
              <a:rPr lang="en-US" sz="2000" dirty="0"/>
              <a:t>show that the Scud warheads fell to the ground and exploded. </a:t>
            </a:r>
            <a:r>
              <a:rPr lang="en-US" sz="2000" dirty="0">
                <a:solidFill>
                  <a:srgbClr val="2118DC"/>
                </a:solidFill>
              </a:rPr>
              <a:t>These clips provide strong evidence that even when Patriots could hit Scuds they were still not able to destroy Scud warheads.</a:t>
            </a:r>
          </a:p>
          <a:p>
            <a:endParaRPr lang="en-US" sz="2000" dirty="0">
              <a:solidFill>
                <a:srgbClr val="0000FF"/>
              </a:solidFill>
            </a:endParaRPr>
          </a:p>
          <a:p>
            <a:endParaRPr lang="en-US" sz="2000" dirty="0">
              <a:solidFill>
                <a:srgbClr val="0000FF"/>
              </a:solidFill>
            </a:endParaRPr>
          </a:p>
          <a:p>
            <a:pPr>
              <a:spcBef>
                <a:spcPct val="50000"/>
              </a:spcBef>
            </a:pPr>
            <a:endParaRPr lang="en-US" dirty="0"/>
          </a:p>
        </p:txBody>
      </p:sp>
      <p:sp>
        <p:nvSpPr>
          <p:cNvPr id="97291" name="Text Box 11"/>
          <p:cNvSpPr txBox="1">
            <a:spLocks noChangeArrowheads="1"/>
          </p:cNvSpPr>
          <p:nvPr/>
        </p:nvSpPr>
        <p:spPr bwMode="auto">
          <a:xfrm>
            <a:off x="609600" y="4479925"/>
            <a:ext cx="7848600" cy="2076450"/>
          </a:xfrm>
          <a:prstGeom prst="rect">
            <a:avLst/>
          </a:prstGeom>
          <a:noFill/>
          <a:ln w="9525">
            <a:noFill/>
            <a:miter lim="800000"/>
            <a:headEnd/>
            <a:tailEnd/>
          </a:ln>
        </p:spPr>
        <p:txBody>
          <a:bodyPr>
            <a:prstTxWarp prst="textNoShape">
              <a:avLst/>
            </a:prstTxWarp>
            <a:spAutoFit/>
          </a:bodyPr>
          <a:lstStyle/>
          <a:p>
            <a:r>
              <a:rPr lang="en-US" sz="1600"/>
              <a:t>Theodore A. Postol</a:t>
            </a:r>
          </a:p>
          <a:p>
            <a:r>
              <a:rPr lang="en-US" sz="1600"/>
              <a:t>Professor of Science,Technology,and National Security Policy</a:t>
            </a:r>
          </a:p>
          <a:p>
            <a:r>
              <a:rPr lang="en-US" sz="1600"/>
              <a:t>Massachusetts Institute of Technology</a:t>
            </a:r>
          </a:p>
          <a:p>
            <a:endParaRPr lang="en-US" sz="1600"/>
          </a:p>
          <a:p>
            <a:r>
              <a:rPr lang="en-US" sz="1600"/>
              <a:t>Letter to the House Armed services Committee September 8, 1992</a:t>
            </a:r>
          </a:p>
          <a:p>
            <a:r>
              <a:rPr lang="en-US" sz="1600"/>
              <a:t>INSIDE THE ARMY - October 5, 1992</a:t>
            </a:r>
            <a:r>
              <a:rPr lang="en-US" sz="2000"/>
              <a:t> </a:t>
            </a:r>
            <a:r>
              <a:rPr lang="en-US" sz="3200"/>
              <a:t> </a:t>
            </a:r>
            <a:r>
              <a:rPr lang="en-US" sz="3200">
                <a:solidFill>
                  <a:schemeClr val="accent2"/>
                </a:solidFill>
                <a:hlinkClick r:id="rId4"/>
              </a:rPr>
              <a:t>•</a:t>
            </a:r>
            <a:endParaRPr lang="en-US" sz="2000">
              <a:solidFill>
                <a:schemeClr val="accent2"/>
              </a:solidFill>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7288"/>
                                        </p:tgtEl>
                                        <p:attrNameLst>
                                          <p:attrName>style.visibility</p:attrName>
                                        </p:attrNameLst>
                                      </p:cBhvr>
                                      <p:to>
                                        <p:strVal val="visible"/>
                                      </p:to>
                                    </p:set>
                                    <p:animEffect transition="in" filter="wipe(up)">
                                      <p:cBhvr>
                                        <p:cTn id="7" dur="2000"/>
                                        <p:tgtEl>
                                          <p:spTgt spid="97288"/>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97291"/>
                                        </p:tgtEl>
                                        <p:attrNameLst>
                                          <p:attrName>style.visibility</p:attrName>
                                        </p:attrNameLst>
                                      </p:cBhvr>
                                      <p:to>
                                        <p:strVal val="visible"/>
                                      </p:to>
                                    </p:set>
                                    <p:animEffect transition="in" filter="dissolve">
                                      <p:cBhvr>
                                        <p:cTn id="11" dur="1000"/>
                                        <p:tgtEl>
                                          <p:spTgt spid="97291"/>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97290"/>
                                        </p:tgtEl>
                                        <p:attrNameLst>
                                          <p:attrName>style.visibility</p:attrName>
                                        </p:attrNameLst>
                                      </p:cBhvr>
                                      <p:to>
                                        <p:strVal val="visible"/>
                                      </p:to>
                                    </p:set>
                                    <p:animEffect transition="in" filter="dissolve">
                                      <p:cBhvr>
                                        <p:cTn id="15" dur="1000"/>
                                        <p:tgtEl>
                                          <p:spTgt spid="97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p:bldP spid="97290" grpId="0"/>
      <p:bldP spid="972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70659" name="Text Box 3"/>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endParaRPr lang="en-US" sz="2800"/>
          </a:p>
        </p:txBody>
      </p:sp>
      <p:sp>
        <p:nvSpPr>
          <p:cNvPr id="70660" name="Text Box 4"/>
          <p:cNvSpPr txBox="1">
            <a:spLocks noChangeArrowheads="1"/>
          </p:cNvSpPr>
          <p:nvPr/>
        </p:nvSpPr>
        <p:spPr bwMode="auto">
          <a:xfrm>
            <a:off x="2133600" y="685800"/>
            <a:ext cx="6477000" cy="579438"/>
          </a:xfrm>
          <a:prstGeom prst="rect">
            <a:avLst/>
          </a:prstGeom>
          <a:noFill/>
          <a:ln w="9525">
            <a:noFill/>
            <a:miter lim="800000"/>
            <a:headEnd/>
            <a:tailEnd/>
          </a:ln>
        </p:spPr>
        <p:txBody>
          <a:bodyPr>
            <a:prstTxWarp prst="textNoShape">
              <a:avLst/>
            </a:prstTxWarp>
            <a:spAutoFit/>
          </a:bodyPr>
          <a:lstStyle/>
          <a:p>
            <a:pPr algn="ctr"/>
            <a:r>
              <a:rPr lang="en-US" sz="3200" b="1"/>
              <a:t>Significance of Scud Campaign</a:t>
            </a:r>
          </a:p>
        </p:txBody>
      </p:sp>
      <p:sp>
        <p:nvSpPr>
          <p:cNvPr id="253957" name="Text Box 5"/>
          <p:cNvSpPr txBox="1">
            <a:spLocks noChangeArrowheads="1"/>
          </p:cNvSpPr>
          <p:nvPr/>
        </p:nvSpPr>
        <p:spPr bwMode="auto">
          <a:xfrm>
            <a:off x="1308100" y="2082800"/>
            <a:ext cx="6934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t>• Diverted air assets from attacking Iraqi army</a:t>
            </a:r>
          </a:p>
        </p:txBody>
      </p:sp>
      <p:sp>
        <p:nvSpPr>
          <p:cNvPr id="253958" name="Text Box 6"/>
          <p:cNvSpPr txBox="1">
            <a:spLocks noChangeArrowheads="1"/>
          </p:cNvSpPr>
          <p:nvPr/>
        </p:nvSpPr>
        <p:spPr bwMode="auto">
          <a:xfrm>
            <a:off x="1257300" y="2895600"/>
            <a:ext cx="73914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sz="2400"/>
              <a:t>• Demonstrated</a:t>
            </a:r>
            <a:r>
              <a:rPr lang="en-US" sz="2400">
                <a:latin typeface="ヒラギノ角ゴ Pro W3" charset="-128"/>
              </a:rPr>
              <a:t> effectiveness of a relatively cheap weapon to counter high-tech forces </a:t>
            </a:r>
          </a:p>
        </p:txBody>
      </p:sp>
      <p:sp>
        <p:nvSpPr>
          <p:cNvPr id="253959" name="Text Box 7"/>
          <p:cNvSpPr txBox="1">
            <a:spLocks noChangeArrowheads="1"/>
          </p:cNvSpPr>
          <p:nvPr/>
        </p:nvSpPr>
        <p:spPr bwMode="auto">
          <a:xfrm>
            <a:off x="1282700" y="4038600"/>
            <a:ext cx="69088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sz="2400"/>
              <a:t>• Demonstrated difficulty of destroying relocatable targets</a:t>
            </a:r>
          </a:p>
        </p:txBody>
      </p:sp>
      <p:sp>
        <p:nvSpPr>
          <p:cNvPr id="8" name="Slide Number Placeholder 7"/>
          <p:cNvSpPr>
            <a:spLocks noGrp="1"/>
          </p:cNvSpPr>
          <p:nvPr>
            <p:ph type="sldNum" sz="quarter" idx="12"/>
          </p:nvPr>
        </p:nvSpPr>
        <p:spPr/>
        <p:txBody>
          <a:bodyPr/>
          <a:lstStyle/>
          <a:p>
            <a:pPr>
              <a:defRPr/>
            </a:pPr>
            <a:fld id="{9DB3BCF6-22BE-4942-AAA3-5E9E42E72D25}"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3957"/>
                                        </p:tgtEl>
                                        <p:attrNameLst>
                                          <p:attrName>style.visibility</p:attrName>
                                        </p:attrNameLst>
                                      </p:cBhvr>
                                      <p:to>
                                        <p:strVal val="visible"/>
                                      </p:to>
                                    </p:set>
                                    <p:anim calcmode="lin" valueType="num">
                                      <p:cBhvr>
                                        <p:cTn id="7" dur="1000" fill="hold"/>
                                        <p:tgtEl>
                                          <p:spTgt spid="253957"/>
                                        </p:tgtEl>
                                        <p:attrNameLst>
                                          <p:attrName>ppt_w</p:attrName>
                                        </p:attrNameLst>
                                      </p:cBhvr>
                                      <p:tavLst>
                                        <p:tav tm="0">
                                          <p:val>
                                            <p:strVal val="#ppt_w*0.70"/>
                                          </p:val>
                                        </p:tav>
                                        <p:tav tm="100000">
                                          <p:val>
                                            <p:strVal val="#ppt_w"/>
                                          </p:val>
                                        </p:tav>
                                      </p:tavLst>
                                    </p:anim>
                                    <p:anim calcmode="lin" valueType="num">
                                      <p:cBhvr>
                                        <p:cTn id="8" dur="1000" fill="hold"/>
                                        <p:tgtEl>
                                          <p:spTgt spid="253957"/>
                                        </p:tgtEl>
                                        <p:attrNameLst>
                                          <p:attrName>ppt_h</p:attrName>
                                        </p:attrNameLst>
                                      </p:cBhvr>
                                      <p:tavLst>
                                        <p:tav tm="0">
                                          <p:val>
                                            <p:strVal val="#ppt_h"/>
                                          </p:val>
                                        </p:tav>
                                        <p:tav tm="100000">
                                          <p:val>
                                            <p:strVal val="#ppt_h"/>
                                          </p:val>
                                        </p:tav>
                                      </p:tavLst>
                                    </p:anim>
                                    <p:animEffect transition="in" filter="fade">
                                      <p:cBhvr>
                                        <p:cTn id="9" dur="1000"/>
                                        <p:tgtEl>
                                          <p:spTgt spid="25395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3958"/>
                                        </p:tgtEl>
                                        <p:attrNameLst>
                                          <p:attrName>style.visibility</p:attrName>
                                        </p:attrNameLst>
                                      </p:cBhvr>
                                      <p:to>
                                        <p:strVal val="visible"/>
                                      </p:to>
                                    </p:set>
                                    <p:anim calcmode="lin" valueType="num">
                                      <p:cBhvr>
                                        <p:cTn id="14" dur="1000" fill="hold"/>
                                        <p:tgtEl>
                                          <p:spTgt spid="253958"/>
                                        </p:tgtEl>
                                        <p:attrNameLst>
                                          <p:attrName>ppt_w</p:attrName>
                                        </p:attrNameLst>
                                      </p:cBhvr>
                                      <p:tavLst>
                                        <p:tav tm="0">
                                          <p:val>
                                            <p:strVal val="#ppt_w*0.70"/>
                                          </p:val>
                                        </p:tav>
                                        <p:tav tm="100000">
                                          <p:val>
                                            <p:strVal val="#ppt_w"/>
                                          </p:val>
                                        </p:tav>
                                      </p:tavLst>
                                    </p:anim>
                                    <p:anim calcmode="lin" valueType="num">
                                      <p:cBhvr>
                                        <p:cTn id="15" dur="1000" fill="hold"/>
                                        <p:tgtEl>
                                          <p:spTgt spid="253958"/>
                                        </p:tgtEl>
                                        <p:attrNameLst>
                                          <p:attrName>ppt_h</p:attrName>
                                        </p:attrNameLst>
                                      </p:cBhvr>
                                      <p:tavLst>
                                        <p:tav tm="0">
                                          <p:val>
                                            <p:strVal val="#ppt_h"/>
                                          </p:val>
                                        </p:tav>
                                        <p:tav tm="100000">
                                          <p:val>
                                            <p:strVal val="#ppt_h"/>
                                          </p:val>
                                        </p:tav>
                                      </p:tavLst>
                                    </p:anim>
                                    <p:animEffect transition="in" filter="fade">
                                      <p:cBhvr>
                                        <p:cTn id="16" dur="1000"/>
                                        <p:tgtEl>
                                          <p:spTgt spid="25395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53959"/>
                                        </p:tgtEl>
                                        <p:attrNameLst>
                                          <p:attrName>style.visibility</p:attrName>
                                        </p:attrNameLst>
                                      </p:cBhvr>
                                      <p:to>
                                        <p:strVal val="visible"/>
                                      </p:to>
                                    </p:set>
                                    <p:anim calcmode="lin" valueType="num">
                                      <p:cBhvr>
                                        <p:cTn id="21" dur="1000" fill="hold"/>
                                        <p:tgtEl>
                                          <p:spTgt spid="253959"/>
                                        </p:tgtEl>
                                        <p:attrNameLst>
                                          <p:attrName>ppt_w</p:attrName>
                                        </p:attrNameLst>
                                      </p:cBhvr>
                                      <p:tavLst>
                                        <p:tav tm="0">
                                          <p:val>
                                            <p:strVal val="#ppt_w*0.70"/>
                                          </p:val>
                                        </p:tav>
                                        <p:tav tm="100000">
                                          <p:val>
                                            <p:strVal val="#ppt_w"/>
                                          </p:val>
                                        </p:tav>
                                      </p:tavLst>
                                    </p:anim>
                                    <p:anim calcmode="lin" valueType="num">
                                      <p:cBhvr>
                                        <p:cTn id="22" dur="1000" fill="hold"/>
                                        <p:tgtEl>
                                          <p:spTgt spid="253959"/>
                                        </p:tgtEl>
                                        <p:attrNameLst>
                                          <p:attrName>ppt_h</p:attrName>
                                        </p:attrNameLst>
                                      </p:cBhvr>
                                      <p:tavLst>
                                        <p:tav tm="0">
                                          <p:val>
                                            <p:strVal val="#ppt_h"/>
                                          </p:val>
                                        </p:tav>
                                        <p:tav tm="100000">
                                          <p:val>
                                            <p:strVal val="#ppt_h"/>
                                          </p:val>
                                        </p:tav>
                                      </p:tavLst>
                                    </p:anim>
                                    <p:animEffect transition="in" filter="fade">
                                      <p:cBhvr>
                                        <p:cTn id="23" dur="1000"/>
                                        <p:tgtEl>
                                          <p:spTgt spid="253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7" grpId="0"/>
      <p:bldP spid="253958" grpId="0"/>
      <p:bldP spid="2539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72707" name="Text Box 3"/>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endParaRPr lang="en-US" sz="2800"/>
          </a:p>
        </p:txBody>
      </p:sp>
      <p:sp>
        <p:nvSpPr>
          <p:cNvPr id="72708" name="Text Box 4"/>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r>
              <a:rPr lang="en-US" sz="3600" b="1"/>
              <a:t>Battle of Khafji</a:t>
            </a:r>
          </a:p>
        </p:txBody>
      </p:sp>
      <p:pic>
        <p:nvPicPr>
          <p:cNvPr id="72709" name="Picture 8"/>
          <p:cNvPicPr>
            <a:picLocks noChangeAspect="1" noChangeArrowheads="1"/>
          </p:cNvPicPr>
          <p:nvPr/>
        </p:nvPicPr>
        <p:blipFill>
          <a:blip r:embed="rId4"/>
          <a:srcRect/>
          <a:stretch>
            <a:fillRect/>
          </a:stretch>
        </p:blipFill>
        <p:spPr bwMode="auto">
          <a:xfrm>
            <a:off x="1397000" y="2133600"/>
            <a:ext cx="2590800" cy="2538413"/>
          </a:xfrm>
          <a:prstGeom prst="rect">
            <a:avLst/>
          </a:prstGeom>
          <a:noFill/>
          <a:ln w="9525">
            <a:noFill/>
            <a:miter lim="800000"/>
            <a:headEnd/>
            <a:tailEnd/>
          </a:ln>
        </p:spPr>
      </p:pic>
      <p:sp>
        <p:nvSpPr>
          <p:cNvPr id="72710" name="Text Box 9"/>
          <p:cNvSpPr txBox="1">
            <a:spLocks noChangeArrowheads="1"/>
          </p:cNvSpPr>
          <p:nvPr/>
        </p:nvSpPr>
        <p:spPr bwMode="auto">
          <a:xfrm>
            <a:off x="2590800" y="1295400"/>
            <a:ext cx="5257800" cy="366713"/>
          </a:xfrm>
          <a:prstGeom prst="rect">
            <a:avLst/>
          </a:prstGeom>
          <a:noFill/>
          <a:ln w="9525">
            <a:noFill/>
            <a:miter lim="800000"/>
            <a:headEnd/>
            <a:tailEnd/>
          </a:ln>
        </p:spPr>
        <p:txBody>
          <a:bodyPr>
            <a:prstTxWarp prst="textNoShape">
              <a:avLst/>
            </a:prstTxWarp>
            <a:spAutoFit/>
          </a:bodyPr>
          <a:lstStyle/>
          <a:p>
            <a:pPr algn="ctr"/>
            <a:r>
              <a:rPr lang="en-US"/>
              <a:t>January 29 - February 1, 1991</a:t>
            </a:r>
          </a:p>
        </p:txBody>
      </p:sp>
      <p:sp>
        <p:nvSpPr>
          <p:cNvPr id="68615" name="Text Box 10"/>
          <p:cNvSpPr txBox="1">
            <a:spLocks noChangeArrowheads="1"/>
          </p:cNvSpPr>
          <p:nvPr/>
        </p:nvSpPr>
        <p:spPr bwMode="auto">
          <a:xfrm>
            <a:off x="4208463" y="2141538"/>
            <a:ext cx="4419600" cy="396875"/>
          </a:xfrm>
          <a:prstGeom prst="rect">
            <a:avLst/>
          </a:prstGeom>
          <a:noFill/>
          <a:ln w="9525">
            <a:noFill/>
            <a:miter lim="800000"/>
            <a:headEnd/>
            <a:tailEnd/>
          </a:ln>
        </p:spPr>
        <p:txBody>
          <a:bodyPr>
            <a:prstTxWarp prst="textNoShape">
              <a:avLst/>
            </a:prstTxWarp>
            <a:spAutoFit/>
          </a:bodyPr>
          <a:lstStyle/>
          <a:p>
            <a:r>
              <a:rPr lang="en-US" sz="2000"/>
              <a:t>Iraqi forces invaded Saudi Arabia</a:t>
            </a:r>
          </a:p>
        </p:txBody>
      </p:sp>
      <p:sp>
        <p:nvSpPr>
          <p:cNvPr id="68616" name="Text Box 11"/>
          <p:cNvSpPr txBox="1">
            <a:spLocks noChangeArrowheads="1"/>
          </p:cNvSpPr>
          <p:nvPr/>
        </p:nvSpPr>
        <p:spPr bwMode="auto">
          <a:xfrm>
            <a:off x="4652963" y="2573338"/>
            <a:ext cx="3962400" cy="396875"/>
          </a:xfrm>
          <a:prstGeom prst="rect">
            <a:avLst/>
          </a:prstGeom>
          <a:noFill/>
          <a:ln w="9525">
            <a:noFill/>
            <a:miter lim="800000"/>
            <a:headEnd/>
            <a:tailEnd/>
          </a:ln>
        </p:spPr>
        <p:txBody>
          <a:bodyPr>
            <a:prstTxWarp prst="textNoShape">
              <a:avLst/>
            </a:prstTxWarp>
            <a:spAutoFit/>
          </a:bodyPr>
          <a:lstStyle/>
          <a:p>
            <a:r>
              <a:rPr lang="en-US" sz="2000"/>
              <a:t>• Likely testing coalition strength</a:t>
            </a:r>
            <a:endParaRPr lang="en-US" sz="2800"/>
          </a:p>
        </p:txBody>
      </p:sp>
      <p:sp>
        <p:nvSpPr>
          <p:cNvPr id="68617" name="Text Box 12"/>
          <p:cNvSpPr txBox="1">
            <a:spLocks noChangeArrowheads="1"/>
          </p:cNvSpPr>
          <p:nvPr/>
        </p:nvSpPr>
        <p:spPr bwMode="auto">
          <a:xfrm>
            <a:off x="4208463" y="3005138"/>
            <a:ext cx="4267200" cy="396875"/>
          </a:xfrm>
          <a:prstGeom prst="rect">
            <a:avLst/>
          </a:prstGeom>
          <a:noFill/>
          <a:ln w="9525">
            <a:noFill/>
            <a:miter lim="800000"/>
            <a:headEnd/>
            <a:tailEnd/>
          </a:ln>
        </p:spPr>
        <p:txBody>
          <a:bodyPr>
            <a:prstTxWarp prst="textNoShape">
              <a:avLst/>
            </a:prstTxWarp>
            <a:spAutoFit/>
          </a:bodyPr>
          <a:lstStyle/>
          <a:p>
            <a:r>
              <a:rPr lang="en-US" sz="2000"/>
              <a:t>Coalition taken by surprise</a:t>
            </a:r>
          </a:p>
        </p:txBody>
      </p:sp>
      <p:sp>
        <p:nvSpPr>
          <p:cNvPr id="68618" name="Text Box 13"/>
          <p:cNvSpPr txBox="1">
            <a:spLocks noChangeArrowheads="1"/>
          </p:cNvSpPr>
          <p:nvPr/>
        </p:nvSpPr>
        <p:spPr bwMode="auto">
          <a:xfrm>
            <a:off x="4259263" y="3500438"/>
            <a:ext cx="4343400" cy="396875"/>
          </a:xfrm>
          <a:prstGeom prst="rect">
            <a:avLst/>
          </a:prstGeom>
          <a:noFill/>
          <a:ln w="9525">
            <a:noFill/>
            <a:miter lim="800000"/>
            <a:headEnd/>
            <a:tailEnd/>
          </a:ln>
        </p:spPr>
        <p:txBody>
          <a:bodyPr>
            <a:prstTxWarp prst="textNoShape">
              <a:avLst/>
            </a:prstTxWarp>
            <a:spAutoFit/>
          </a:bodyPr>
          <a:lstStyle/>
          <a:p>
            <a:r>
              <a:rPr lang="en-US" sz="2000"/>
              <a:t>Khafji captured by Iraqis</a:t>
            </a:r>
          </a:p>
        </p:txBody>
      </p:sp>
      <p:sp>
        <p:nvSpPr>
          <p:cNvPr id="68619" name="Text Box 14"/>
          <p:cNvSpPr txBox="1">
            <a:spLocks noChangeArrowheads="1"/>
          </p:cNvSpPr>
          <p:nvPr/>
        </p:nvSpPr>
        <p:spPr bwMode="auto">
          <a:xfrm>
            <a:off x="4297363" y="4046538"/>
            <a:ext cx="4864100" cy="793750"/>
          </a:xfrm>
          <a:prstGeom prst="rect">
            <a:avLst/>
          </a:prstGeom>
          <a:noFill/>
          <a:ln w="9525">
            <a:noFill/>
            <a:miter lim="800000"/>
            <a:headEnd/>
            <a:tailEnd/>
          </a:ln>
        </p:spPr>
        <p:txBody>
          <a:bodyPr>
            <a:prstTxWarp prst="textNoShape">
              <a:avLst/>
            </a:prstTxWarp>
            <a:spAutoFit/>
          </a:bodyPr>
          <a:lstStyle/>
          <a:p>
            <a:pPr>
              <a:spcBef>
                <a:spcPct val="30000"/>
              </a:spcBef>
            </a:pPr>
            <a:r>
              <a:rPr lang="en-US" sz="2000"/>
              <a:t>USMC recon teams trapped</a:t>
            </a:r>
          </a:p>
          <a:p>
            <a:pPr>
              <a:spcBef>
                <a:spcPct val="30000"/>
              </a:spcBef>
            </a:pPr>
            <a:r>
              <a:rPr lang="en-US" sz="2000"/>
              <a:t>      • directed fire during counterattack</a:t>
            </a:r>
          </a:p>
        </p:txBody>
      </p:sp>
      <p:sp>
        <p:nvSpPr>
          <p:cNvPr id="268303" name="Text Box 15"/>
          <p:cNvSpPr txBox="1">
            <a:spLocks noChangeArrowheads="1"/>
          </p:cNvSpPr>
          <p:nvPr/>
        </p:nvSpPr>
        <p:spPr bwMode="auto">
          <a:xfrm>
            <a:off x="1439863" y="4922838"/>
            <a:ext cx="70104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Khafji retaken by coalition forces (USMC, Saudi Arabia and Qatar) in intense, close-quarter fighting</a:t>
            </a:r>
          </a:p>
        </p:txBody>
      </p:sp>
      <p:sp>
        <p:nvSpPr>
          <p:cNvPr id="268305" name="Text Box 17"/>
          <p:cNvSpPr txBox="1">
            <a:spLocks noChangeArrowheads="1"/>
          </p:cNvSpPr>
          <p:nvPr/>
        </p:nvSpPr>
        <p:spPr bwMode="auto">
          <a:xfrm>
            <a:off x="1414463" y="5722938"/>
            <a:ext cx="73660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Significance: Showed Iraqi forces not as vaunted as feared</a:t>
            </a:r>
          </a:p>
        </p:txBody>
      </p:sp>
      <p:sp>
        <p:nvSpPr>
          <p:cNvPr id="14" name="Slide Number Placeholder 13"/>
          <p:cNvSpPr>
            <a:spLocks noGrp="1"/>
          </p:cNvSpPr>
          <p:nvPr>
            <p:ph type="sldNum" sz="quarter" idx="12"/>
          </p:nvPr>
        </p:nvSpPr>
        <p:spPr/>
        <p:txBody>
          <a:bodyPr/>
          <a:lstStyle/>
          <a:p>
            <a:pPr>
              <a:defRPr/>
            </a:pPr>
            <a:fld id="{07AA2A08-E271-B043-B3A3-FFE2F44B9F2C}" type="slidenum">
              <a:rPr lang="en-US" smtClean="0"/>
              <a:pPr>
                <a:defRPr/>
              </a:pPr>
              <a:t>29</a:t>
            </a:fld>
            <a:endParaRPr lang="en-US"/>
          </a:p>
        </p:txBody>
      </p:sp>
      <p:sp>
        <p:nvSpPr>
          <p:cNvPr id="72719" name="Text Box 15"/>
          <p:cNvSpPr txBox="1">
            <a:spLocks noChangeArrowheads="1"/>
          </p:cNvSpPr>
          <p:nvPr/>
        </p:nvSpPr>
        <p:spPr bwMode="auto">
          <a:xfrm>
            <a:off x="4038600" y="6400800"/>
            <a:ext cx="2590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hlinkClick r:id="rId5"/>
              </a:rPr>
              <a:t>Video</a:t>
            </a:r>
            <a:r>
              <a:rPr lang="en-US"/>
              <a:t> </a:t>
            </a:r>
            <a:r>
              <a:rPr lang="en-US">
                <a:solidFill>
                  <a:srgbClr val="C7C7C7"/>
                </a:solidFill>
              </a:rPr>
              <a:t>(6:29 - optional)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5"/>
                                        </p:tgtEl>
                                        <p:attrNameLst>
                                          <p:attrName>style.visibility</p:attrName>
                                        </p:attrNameLst>
                                      </p:cBhvr>
                                      <p:to>
                                        <p:strVal val="visible"/>
                                      </p:to>
                                    </p:set>
                                    <p:animEffect transition="in" filter="fade">
                                      <p:cBhvr>
                                        <p:cTn id="7" dur="1000"/>
                                        <p:tgtEl>
                                          <p:spTgt spid="6861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8616"/>
                                        </p:tgtEl>
                                        <p:attrNameLst>
                                          <p:attrName>style.visibility</p:attrName>
                                        </p:attrNameLst>
                                      </p:cBhvr>
                                      <p:to>
                                        <p:strVal val="visible"/>
                                      </p:to>
                                    </p:set>
                                    <p:animEffect transition="in" filter="wipe(left)">
                                      <p:cBhvr>
                                        <p:cTn id="11" dur="2000"/>
                                        <p:tgtEl>
                                          <p:spTgt spid="68616"/>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68617"/>
                                        </p:tgtEl>
                                        <p:attrNameLst>
                                          <p:attrName>style.visibility</p:attrName>
                                        </p:attrNameLst>
                                      </p:cBhvr>
                                      <p:to>
                                        <p:strVal val="visible"/>
                                      </p:to>
                                    </p:set>
                                    <p:anim calcmode="lin" valueType="num">
                                      <p:cBhvr>
                                        <p:cTn id="16" dur="1000" fill="hold"/>
                                        <p:tgtEl>
                                          <p:spTgt spid="68617"/>
                                        </p:tgtEl>
                                        <p:attrNameLst>
                                          <p:attrName>ppt_w</p:attrName>
                                        </p:attrNameLst>
                                      </p:cBhvr>
                                      <p:tavLst>
                                        <p:tav tm="0">
                                          <p:val>
                                            <p:strVal val="#ppt_w*0.70"/>
                                          </p:val>
                                        </p:tav>
                                        <p:tav tm="100000">
                                          <p:val>
                                            <p:strVal val="#ppt_w"/>
                                          </p:val>
                                        </p:tav>
                                      </p:tavLst>
                                    </p:anim>
                                    <p:anim calcmode="lin" valueType="num">
                                      <p:cBhvr>
                                        <p:cTn id="17" dur="1000" fill="hold"/>
                                        <p:tgtEl>
                                          <p:spTgt spid="68617"/>
                                        </p:tgtEl>
                                        <p:attrNameLst>
                                          <p:attrName>ppt_h</p:attrName>
                                        </p:attrNameLst>
                                      </p:cBhvr>
                                      <p:tavLst>
                                        <p:tav tm="0">
                                          <p:val>
                                            <p:strVal val="#ppt_h"/>
                                          </p:val>
                                        </p:tav>
                                        <p:tav tm="100000">
                                          <p:val>
                                            <p:strVal val="#ppt_h"/>
                                          </p:val>
                                        </p:tav>
                                      </p:tavLst>
                                    </p:anim>
                                    <p:animEffect transition="in" filter="fade">
                                      <p:cBhvr>
                                        <p:cTn id="18" dur="1000"/>
                                        <p:tgtEl>
                                          <p:spTgt spid="68617"/>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8618"/>
                                        </p:tgtEl>
                                        <p:attrNameLst>
                                          <p:attrName>style.visibility</p:attrName>
                                        </p:attrNameLst>
                                      </p:cBhvr>
                                      <p:to>
                                        <p:strVal val="visible"/>
                                      </p:to>
                                    </p:set>
                                    <p:animEffect transition="in" filter="fade">
                                      <p:cBhvr>
                                        <p:cTn id="22" dur="2000"/>
                                        <p:tgtEl>
                                          <p:spTgt spid="686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8619"/>
                                        </p:tgtEl>
                                        <p:attrNameLst>
                                          <p:attrName>style.visibility</p:attrName>
                                        </p:attrNameLst>
                                      </p:cBhvr>
                                      <p:to>
                                        <p:strVal val="visible"/>
                                      </p:to>
                                    </p:set>
                                    <p:animEffect transition="in" filter="wipe(up)">
                                      <p:cBhvr>
                                        <p:cTn id="27" dur="3000"/>
                                        <p:tgtEl>
                                          <p:spTgt spid="68619"/>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268303"/>
                                        </p:tgtEl>
                                        <p:attrNameLst>
                                          <p:attrName>style.visibility</p:attrName>
                                        </p:attrNameLst>
                                      </p:cBhvr>
                                      <p:to>
                                        <p:strVal val="visible"/>
                                      </p:to>
                                    </p:set>
                                    <p:anim calcmode="lin" valueType="num">
                                      <p:cBhvr>
                                        <p:cTn id="32" dur="1000" fill="hold"/>
                                        <p:tgtEl>
                                          <p:spTgt spid="268303"/>
                                        </p:tgtEl>
                                        <p:attrNameLst>
                                          <p:attrName>ppt_w</p:attrName>
                                        </p:attrNameLst>
                                      </p:cBhvr>
                                      <p:tavLst>
                                        <p:tav tm="0">
                                          <p:val>
                                            <p:strVal val="#ppt_w*0.70"/>
                                          </p:val>
                                        </p:tav>
                                        <p:tav tm="100000">
                                          <p:val>
                                            <p:strVal val="#ppt_w"/>
                                          </p:val>
                                        </p:tav>
                                      </p:tavLst>
                                    </p:anim>
                                    <p:anim calcmode="lin" valueType="num">
                                      <p:cBhvr>
                                        <p:cTn id="33" dur="1000" fill="hold"/>
                                        <p:tgtEl>
                                          <p:spTgt spid="268303"/>
                                        </p:tgtEl>
                                        <p:attrNameLst>
                                          <p:attrName>ppt_h</p:attrName>
                                        </p:attrNameLst>
                                      </p:cBhvr>
                                      <p:tavLst>
                                        <p:tav tm="0">
                                          <p:val>
                                            <p:strVal val="#ppt_h"/>
                                          </p:val>
                                        </p:tav>
                                        <p:tav tm="100000">
                                          <p:val>
                                            <p:strVal val="#ppt_h"/>
                                          </p:val>
                                        </p:tav>
                                      </p:tavLst>
                                    </p:anim>
                                    <p:animEffect transition="in" filter="fade">
                                      <p:cBhvr>
                                        <p:cTn id="34" dur="1000"/>
                                        <p:tgtEl>
                                          <p:spTgt spid="26830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8305"/>
                                        </p:tgtEl>
                                        <p:attrNameLst>
                                          <p:attrName>style.visibility</p:attrName>
                                        </p:attrNameLst>
                                      </p:cBhvr>
                                      <p:to>
                                        <p:strVal val="visible"/>
                                      </p:to>
                                    </p:set>
                                    <p:animEffect transition="in" filter="wipe(left)">
                                      <p:cBhvr>
                                        <p:cTn id="39" dur="3000"/>
                                        <p:tgtEl>
                                          <p:spTgt spid="268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P spid="68616" grpId="0"/>
      <p:bldP spid="68617" grpId="0"/>
      <p:bldP spid="68618" grpId="0"/>
      <p:bldP spid="68619" grpId="0"/>
      <p:bldP spid="268303" grpId="0"/>
      <p:bldP spid="2683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21507" name="Text Box 3"/>
          <p:cNvSpPr txBox="1">
            <a:spLocks noChangeArrowheads="1"/>
          </p:cNvSpPr>
          <p:nvPr/>
        </p:nvSpPr>
        <p:spPr bwMode="auto">
          <a:xfrm>
            <a:off x="1828800" y="2133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21508"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21509"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21510"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Timeline of Events</a:t>
            </a:r>
          </a:p>
        </p:txBody>
      </p:sp>
      <p:sp>
        <p:nvSpPr>
          <p:cNvPr id="21511" name="Text Box 7"/>
          <p:cNvSpPr txBox="1">
            <a:spLocks noChangeArrowheads="1"/>
          </p:cNvSpPr>
          <p:nvPr/>
        </p:nvSpPr>
        <p:spPr bwMode="auto">
          <a:xfrm>
            <a:off x="609600" y="2044700"/>
            <a:ext cx="7848600" cy="1016000"/>
          </a:xfrm>
          <a:prstGeom prst="rect">
            <a:avLst/>
          </a:prstGeom>
          <a:noFill/>
          <a:ln w="9525">
            <a:noFill/>
            <a:miter lim="800000"/>
            <a:headEnd/>
            <a:tailEnd/>
          </a:ln>
        </p:spPr>
        <p:txBody>
          <a:bodyPr>
            <a:prstTxWarp prst="textNoShape">
              <a:avLst/>
            </a:prstTxWarp>
            <a:spAutoFit/>
          </a:bodyPr>
          <a:lstStyle/>
          <a:p>
            <a:pPr>
              <a:spcBef>
                <a:spcPct val="50000"/>
              </a:spcBef>
            </a:pPr>
            <a:r>
              <a:rPr lang="en-US" sz="2400"/>
              <a:t>• Iraq invades Kuwait, </a:t>
            </a:r>
            <a:r>
              <a:rPr lang="en-US" sz="2400" b="1"/>
              <a:t>Aug. 2, 1990</a:t>
            </a:r>
          </a:p>
          <a:p>
            <a:pPr>
              <a:spcBef>
                <a:spcPct val="50000"/>
              </a:spcBef>
            </a:pPr>
            <a:r>
              <a:rPr lang="en-US" sz="2400"/>
              <a:t>• Operation Desert Shield begins, </a:t>
            </a:r>
            <a:r>
              <a:rPr lang="en-US" sz="2400" b="1"/>
              <a:t>Aug. 7</a:t>
            </a:r>
          </a:p>
        </p:txBody>
      </p:sp>
      <p:sp>
        <p:nvSpPr>
          <p:cNvPr id="19464" name="Text Box 8"/>
          <p:cNvSpPr txBox="1">
            <a:spLocks noChangeArrowheads="1"/>
          </p:cNvSpPr>
          <p:nvPr/>
        </p:nvSpPr>
        <p:spPr bwMode="auto">
          <a:xfrm>
            <a:off x="596900" y="4978400"/>
            <a:ext cx="7251700" cy="884238"/>
          </a:xfrm>
          <a:prstGeom prst="rect">
            <a:avLst/>
          </a:prstGeom>
          <a:noFill/>
          <a:ln w="9525">
            <a:noFill/>
            <a:miter lim="800000"/>
            <a:headEnd/>
            <a:tailEnd/>
          </a:ln>
        </p:spPr>
        <p:txBody>
          <a:bodyPr>
            <a:prstTxWarp prst="textNoShape">
              <a:avLst/>
            </a:prstTxWarp>
            <a:spAutoFit/>
          </a:bodyPr>
          <a:lstStyle/>
          <a:p>
            <a:pPr>
              <a:spcBef>
                <a:spcPct val="50000"/>
              </a:spcBef>
            </a:pPr>
            <a:r>
              <a:rPr lang="en-US" sz="2800" b="1" dirty="0"/>
              <a:t>• </a:t>
            </a:r>
            <a:r>
              <a:rPr lang="en-US" sz="2400" b="1" dirty="0"/>
              <a:t>Operation Desert Storm air war phase begins</a:t>
            </a:r>
            <a:r>
              <a:rPr lang="en-US" sz="2400" b="1"/>
              <a:t>,</a:t>
            </a:r>
            <a:r>
              <a:rPr lang="en-US" sz="2400" b="1" smtClean="0"/>
              <a:t> 3 a</a:t>
            </a:r>
            <a:r>
              <a:rPr lang="en-US" sz="2400" b="1" dirty="0"/>
              <a:t>.m., Jan. 17, 1991 (Jan. 16,</a:t>
            </a:r>
            <a:r>
              <a:rPr lang="en-US" sz="2400" b="1" dirty="0" smtClean="0"/>
              <a:t> 7 p</a:t>
            </a:r>
            <a:r>
              <a:rPr lang="en-US" sz="2400" b="1" dirty="0"/>
              <a:t>.m. EST)</a:t>
            </a:r>
            <a:endParaRPr lang="en-US" sz="2400" dirty="0"/>
          </a:p>
        </p:txBody>
      </p:sp>
      <p:sp>
        <p:nvSpPr>
          <p:cNvPr id="21513" name="Text Box 9"/>
          <p:cNvSpPr txBox="1">
            <a:spLocks noChangeArrowheads="1"/>
          </p:cNvSpPr>
          <p:nvPr/>
        </p:nvSpPr>
        <p:spPr bwMode="auto">
          <a:xfrm>
            <a:off x="622300" y="3162300"/>
            <a:ext cx="7620000" cy="830263"/>
          </a:xfrm>
          <a:prstGeom prst="rect">
            <a:avLst/>
          </a:prstGeom>
          <a:noFill/>
          <a:ln w="9525">
            <a:noFill/>
            <a:miter lim="800000"/>
            <a:headEnd/>
            <a:tailEnd/>
          </a:ln>
        </p:spPr>
        <p:txBody>
          <a:bodyPr>
            <a:prstTxWarp prst="textNoShape">
              <a:avLst/>
            </a:prstTxWarp>
            <a:spAutoFit/>
          </a:bodyPr>
          <a:lstStyle/>
          <a:p>
            <a:pPr>
              <a:spcBef>
                <a:spcPct val="50000"/>
              </a:spcBef>
            </a:pPr>
            <a:r>
              <a:rPr lang="en-US" sz="2400"/>
              <a:t>• First call-up of Selected Reservists to active duty for 90 days, by executive order, Aug. 22</a:t>
            </a:r>
          </a:p>
        </p:txBody>
      </p:sp>
      <p:sp>
        <p:nvSpPr>
          <p:cNvPr id="21514" name="Text Box 10"/>
          <p:cNvSpPr txBox="1">
            <a:spLocks noChangeArrowheads="1"/>
          </p:cNvSpPr>
          <p:nvPr/>
        </p:nvSpPr>
        <p:spPr bwMode="auto">
          <a:xfrm>
            <a:off x="660400" y="4114800"/>
            <a:ext cx="7620000" cy="830263"/>
          </a:xfrm>
          <a:prstGeom prst="rect">
            <a:avLst/>
          </a:prstGeom>
          <a:noFill/>
          <a:ln w="9525">
            <a:noFill/>
            <a:miter lim="800000"/>
            <a:headEnd/>
            <a:tailEnd/>
          </a:ln>
        </p:spPr>
        <p:txBody>
          <a:bodyPr>
            <a:prstTxWarp prst="textNoShape">
              <a:avLst/>
            </a:prstTxWarp>
            <a:spAutoFit/>
          </a:bodyPr>
          <a:lstStyle/>
          <a:p>
            <a:pPr>
              <a:spcBef>
                <a:spcPct val="50000"/>
              </a:spcBef>
            </a:pPr>
            <a:r>
              <a:rPr lang="en-US" sz="2400"/>
              <a:t>• NSD 54, Responding to Iraqi Aggression in the Gulf, authorized the use of military force, Jan. 15</a:t>
            </a:r>
          </a:p>
        </p:txBody>
      </p:sp>
      <p:sp>
        <p:nvSpPr>
          <p:cNvPr id="11" name="Slide Number Placeholder 10"/>
          <p:cNvSpPr>
            <a:spLocks noGrp="1"/>
          </p:cNvSpPr>
          <p:nvPr>
            <p:ph type="sldNum" sz="quarter" idx="12"/>
          </p:nvPr>
        </p:nvSpPr>
        <p:spPr>
          <a:xfrm>
            <a:off x="7086600" y="6400800"/>
            <a:ext cx="1905000" cy="457200"/>
          </a:xfrm>
        </p:spPr>
        <p:txBody>
          <a:bodyPr/>
          <a:lstStyle/>
          <a:p>
            <a:pPr>
              <a:defRPr/>
            </a:pPr>
            <a:fld id="{E6FB4492-177E-9E41-8236-8BA098E2E980}" type="slidenum">
              <a:rPr lang="en-US" smtClean="0">
                <a:solidFill>
                  <a:schemeClr val="bg2"/>
                </a:solidFill>
                <a:latin typeface="Helvetica" pitchFamily="-107" charset="0"/>
              </a:rPr>
              <a:pPr>
                <a:defRPr/>
              </a:pPr>
              <a:t>3</a:t>
            </a:fld>
            <a:endParaRPr lang="en-US" smtClean="0"/>
          </a:p>
        </p:txBody>
      </p:sp>
      <p:pic>
        <p:nvPicPr>
          <p:cNvPr id="19468" name="Picture 10" descr="buzz_medium"/>
          <p:cNvPicPr>
            <a:picLocks noChangeAspect="1" noChangeArrowheads="1"/>
          </p:cNvPicPr>
          <p:nvPr/>
        </p:nvPicPr>
        <p:blipFill>
          <a:blip r:embed="rId4"/>
          <a:srcRect/>
          <a:stretch>
            <a:fillRect/>
          </a:stretch>
        </p:blipFill>
        <p:spPr bwMode="auto">
          <a:xfrm>
            <a:off x="8153400" y="228600"/>
            <a:ext cx="474663" cy="465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wipe(up)">
                                      <p:cBhvr>
                                        <p:cTn id="7" dur="1000"/>
                                        <p:tgtEl>
                                          <p:spTgt spid="19464"/>
                                        </p:tgtEl>
                                      </p:cBhvr>
                                    </p:animEffect>
                                  </p:childTnLst>
                                </p:cTn>
                              </p:par>
                            </p:childTnLst>
                          </p:cTn>
                        </p:par>
                        <p:par>
                          <p:cTn id="8" fill="hold">
                            <p:stCondLst>
                              <p:cond delay="1000"/>
                            </p:stCondLst>
                            <p:childTnLst>
                              <p:par>
                                <p:cTn id="9" presetID="2" presetClass="entr" presetSubtype="12" accel="50000" decel="50000" fill="hold" nodeType="afterEffect">
                                  <p:stCondLst>
                                    <p:cond delay="0"/>
                                  </p:stCondLst>
                                  <p:childTnLst>
                                    <p:set>
                                      <p:cBhvr>
                                        <p:cTn id="10" dur="1" fill="hold">
                                          <p:stCondLst>
                                            <p:cond delay="0"/>
                                          </p:stCondLst>
                                        </p:cTn>
                                        <p:tgtEl>
                                          <p:spTgt spid="19468"/>
                                        </p:tgtEl>
                                        <p:attrNameLst>
                                          <p:attrName>style.visibility</p:attrName>
                                        </p:attrNameLst>
                                      </p:cBhvr>
                                      <p:to>
                                        <p:strVal val="visible"/>
                                      </p:to>
                                    </p:set>
                                    <p:anim calcmode="lin" valueType="num">
                                      <p:cBhvr additive="base">
                                        <p:cTn id="11" dur="1000" fill="hold"/>
                                        <p:tgtEl>
                                          <p:spTgt spid="19468"/>
                                        </p:tgtEl>
                                        <p:attrNameLst>
                                          <p:attrName>ppt_x</p:attrName>
                                        </p:attrNameLst>
                                      </p:cBhvr>
                                      <p:tavLst>
                                        <p:tav tm="0">
                                          <p:val>
                                            <p:strVal val="0-#ppt_w/2"/>
                                          </p:val>
                                        </p:tav>
                                        <p:tav tm="100000">
                                          <p:val>
                                            <p:strVal val="#ppt_x"/>
                                          </p:val>
                                        </p:tav>
                                      </p:tavLst>
                                    </p:anim>
                                    <p:anim calcmode="lin" valueType="num">
                                      <p:cBhvr additive="base">
                                        <p:cTn id="12" dur="1000" fill="hold"/>
                                        <p:tgtEl>
                                          <p:spTgt spid="19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74755"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74756"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74757"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74758"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Timeline of Events</a:t>
            </a:r>
          </a:p>
        </p:txBody>
      </p:sp>
      <p:sp>
        <p:nvSpPr>
          <p:cNvPr id="74759" name="Text Box 7"/>
          <p:cNvSpPr txBox="1">
            <a:spLocks noChangeArrowheads="1"/>
          </p:cNvSpPr>
          <p:nvPr/>
        </p:nvSpPr>
        <p:spPr bwMode="auto">
          <a:xfrm>
            <a:off x="1485900" y="1676400"/>
            <a:ext cx="7353300" cy="2246313"/>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2000"/>
              <a:t> President Bush authorizes the call-up of up to 1 million National Guardsmen and Reservist for up to two years, Jan. 18. </a:t>
            </a:r>
          </a:p>
          <a:p>
            <a:pPr>
              <a:spcBef>
                <a:spcPct val="50000"/>
              </a:spcBef>
              <a:buFontTx/>
              <a:buChar char="•"/>
            </a:pPr>
            <a:r>
              <a:rPr lang="en-US" sz="2000"/>
              <a:t> DoD announces deployment of Europe-based Patriot missiles and crews to Israel, Jan. 19. </a:t>
            </a:r>
          </a:p>
          <a:p>
            <a:pPr>
              <a:spcBef>
                <a:spcPct val="50000"/>
              </a:spcBef>
              <a:buFontTx/>
              <a:buChar char="•"/>
            </a:pPr>
            <a:r>
              <a:rPr lang="en-US" sz="2000"/>
              <a:t> First successful intercept of Scud by Patriot missile claimed over Dhahran, Saudi Arabia, Jan. 17. </a:t>
            </a:r>
          </a:p>
        </p:txBody>
      </p:sp>
      <p:sp>
        <p:nvSpPr>
          <p:cNvPr id="80906" name="Text Box 10"/>
          <p:cNvSpPr txBox="1">
            <a:spLocks noChangeArrowheads="1"/>
          </p:cNvSpPr>
          <p:nvPr/>
        </p:nvSpPr>
        <p:spPr bwMode="auto">
          <a:xfrm>
            <a:off x="1493838" y="3957638"/>
            <a:ext cx="7391400" cy="396875"/>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2000" b="1"/>
              <a:t> Iraq creates massive oil slick in gulf, Jan. 25.</a:t>
            </a:r>
          </a:p>
        </p:txBody>
      </p:sp>
      <p:sp>
        <p:nvSpPr>
          <p:cNvPr id="80907" name="Text Box 11"/>
          <p:cNvSpPr txBox="1">
            <a:spLocks noChangeArrowheads="1"/>
          </p:cNvSpPr>
          <p:nvPr/>
        </p:nvSpPr>
        <p:spPr bwMode="auto">
          <a:xfrm>
            <a:off x="1376363" y="4441825"/>
            <a:ext cx="70104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b="1"/>
              <a:t> •</a:t>
            </a:r>
            <a:r>
              <a:rPr lang="en-US" sz="2000" b="1"/>
              <a:t>  Iraqis ignite estimate 700 oil wells in Kuwait, Feb. 23. </a:t>
            </a:r>
          </a:p>
        </p:txBody>
      </p:sp>
      <p:sp>
        <p:nvSpPr>
          <p:cNvPr id="10" name="Slide Number Placeholder 9"/>
          <p:cNvSpPr>
            <a:spLocks noGrp="1"/>
          </p:cNvSpPr>
          <p:nvPr>
            <p:ph type="sldNum" sz="quarter" idx="12"/>
          </p:nvPr>
        </p:nvSpPr>
        <p:spPr/>
        <p:txBody>
          <a:bodyPr/>
          <a:lstStyle/>
          <a:p>
            <a:pPr>
              <a:defRPr/>
            </a:pPr>
            <a:fld id="{BDCC7D3C-96ED-924D-9FCD-12020B526AE6}"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906"/>
                                        </p:tgtEl>
                                        <p:attrNameLst>
                                          <p:attrName>style.visibility</p:attrName>
                                        </p:attrNameLst>
                                      </p:cBhvr>
                                      <p:to>
                                        <p:strVal val="visible"/>
                                      </p:to>
                                    </p:set>
                                    <p:animEffect transition="in" filter="dissolve">
                                      <p:cBhvr>
                                        <p:cTn id="7" dur="1000"/>
                                        <p:tgtEl>
                                          <p:spTgt spid="8090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80907"/>
                                        </p:tgtEl>
                                        <p:attrNameLst>
                                          <p:attrName>style.visibility</p:attrName>
                                        </p:attrNameLst>
                                      </p:cBhvr>
                                      <p:to>
                                        <p:strVal val="visible"/>
                                      </p:to>
                                    </p:set>
                                    <p:animEffect transition="in" filter="dissolve">
                                      <p:cBhvr>
                                        <p:cTn id="11" dur="1000"/>
                                        <p:tgtEl>
                                          <p:spTgt spid="80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6" grpId="0"/>
      <p:bldP spid="8090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76803"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76804"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76805"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76806"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Oil Well Fires</a:t>
            </a:r>
          </a:p>
        </p:txBody>
      </p:sp>
      <p:sp>
        <p:nvSpPr>
          <p:cNvPr id="172039" name="Text Box 7"/>
          <p:cNvSpPr txBox="1">
            <a:spLocks noChangeArrowheads="1"/>
          </p:cNvSpPr>
          <p:nvPr/>
        </p:nvSpPr>
        <p:spPr bwMode="auto">
          <a:xfrm>
            <a:off x="1485900" y="1676400"/>
            <a:ext cx="7277100" cy="8540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t>Iraqis ignite estimated 700 oil wells in Kuwait, Feb. 23. </a:t>
            </a:r>
          </a:p>
          <a:p>
            <a:pPr>
              <a:spcBef>
                <a:spcPct val="50000"/>
              </a:spcBef>
            </a:pPr>
            <a:endParaRPr lang="en-US" sz="2000" b="1"/>
          </a:p>
        </p:txBody>
      </p:sp>
      <p:pic>
        <p:nvPicPr>
          <p:cNvPr id="172041" name="Picture 9" descr="250px-Oil_well_firess"/>
          <p:cNvPicPr>
            <a:picLocks noChangeAspect="1" noChangeArrowheads="1"/>
          </p:cNvPicPr>
          <p:nvPr/>
        </p:nvPicPr>
        <p:blipFill>
          <a:blip r:embed="rId4"/>
          <a:srcRect/>
          <a:stretch>
            <a:fillRect/>
          </a:stretch>
        </p:blipFill>
        <p:spPr bwMode="auto">
          <a:xfrm>
            <a:off x="533400" y="3200400"/>
            <a:ext cx="3711575" cy="2389188"/>
          </a:xfrm>
          <a:prstGeom prst="rect">
            <a:avLst/>
          </a:prstGeom>
          <a:noFill/>
          <a:ln w="9525">
            <a:noFill/>
            <a:miter lim="800000"/>
            <a:headEnd/>
            <a:tailEnd/>
          </a:ln>
        </p:spPr>
      </p:pic>
      <p:pic>
        <p:nvPicPr>
          <p:cNvPr id="172043" name="Picture 11" descr="_40038081_wellskuwait203reu"/>
          <p:cNvPicPr>
            <a:picLocks noChangeAspect="1" noChangeArrowheads="1"/>
          </p:cNvPicPr>
          <p:nvPr/>
        </p:nvPicPr>
        <p:blipFill>
          <a:blip r:embed="rId5"/>
          <a:srcRect/>
          <a:stretch>
            <a:fillRect/>
          </a:stretch>
        </p:blipFill>
        <p:spPr bwMode="auto">
          <a:xfrm>
            <a:off x="4572000" y="2232025"/>
            <a:ext cx="3195638" cy="2392363"/>
          </a:xfrm>
          <a:prstGeom prst="rect">
            <a:avLst/>
          </a:prstGeom>
          <a:noFill/>
          <a:ln w="9525">
            <a:noFill/>
            <a:miter lim="800000"/>
            <a:headEnd/>
            <a:tailEnd/>
          </a:ln>
        </p:spPr>
      </p:pic>
      <p:pic>
        <p:nvPicPr>
          <p:cNvPr id="172044" name="Picture 12" descr="images-1"/>
          <p:cNvPicPr>
            <a:picLocks noChangeAspect="1" noChangeArrowheads="1"/>
          </p:cNvPicPr>
          <p:nvPr/>
        </p:nvPicPr>
        <p:blipFill>
          <a:blip r:embed="rId6"/>
          <a:srcRect/>
          <a:stretch>
            <a:fillRect/>
          </a:stretch>
        </p:blipFill>
        <p:spPr bwMode="auto">
          <a:xfrm>
            <a:off x="5867400" y="4267200"/>
            <a:ext cx="2738438" cy="2092325"/>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EC55A7BB-7B33-B948-AF81-34D7D4D6556F}"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2039"/>
                                        </p:tgtEl>
                                        <p:attrNameLst>
                                          <p:attrName>style.visibility</p:attrName>
                                        </p:attrNameLst>
                                      </p:cBhvr>
                                      <p:to>
                                        <p:strVal val="visible"/>
                                      </p:to>
                                    </p:set>
                                    <p:animEffect transition="in" filter="dissolve">
                                      <p:cBhvr>
                                        <p:cTn id="7" dur="1000"/>
                                        <p:tgtEl>
                                          <p:spTgt spid="172039"/>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72041"/>
                                        </p:tgtEl>
                                        <p:attrNameLst>
                                          <p:attrName>style.visibility</p:attrName>
                                        </p:attrNameLst>
                                      </p:cBhvr>
                                      <p:to>
                                        <p:strVal val="visible"/>
                                      </p:to>
                                    </p:set>
                                    <p:animEffect transition="in" filter="dissolve">
                                      <p:cBhvr>
                                        <p:cTn id="11" dur="500"/>
                                        <p:tgtEl>
                                          <p:spTgt spid="172041"/>
                                        </p:tgtEl>
                                      </p:cBhvr>
                                    </p:animEffect>
                                  </p:childTnLst>
                                </p:cTn>
                              </p:par>
                            </p:childTnLst>
                          </p:cTn>
                        </p:par>
                        <p:par>
                          <p:cTn id="12" fill="hold">
                            <p:stCondLst>
                              <p:cond delay="1500"/>
                            </p:stCondLst>
                            <p:childTnLst>
                              <p:par>
                                <p:cTn id="13" presetID="9" presetClass="entr" presetSubtype="0" fill="hold" nodeType="afterEffect">
                                  <p:stCondLst>
                                    <p:cond delay="1000"/>
                                  </p:stCondLst>
                                  <p:childTnLst>
                                    <p:set>
                                      <p:cBhvr>
                                        <p:cTn id="14" dur="1" fill="hold">
                                          <p:stCondLst>
                                            <p:cond delay="0"/>
                                          </p:stCondLst>
                                        </p:cTn>
                                        <p:tgtEl>
                                          <p:spTgt spid="172043"/>
                                        </p:tgtEl>
                                        <p:attrNameLst>
                                          <p:attrName>style.visibility</p:attrName>
                                        </p:attrNameLst>
                                      </p:cBhvr>
                                      <p:to>
                                        <p:strVal val="visible"/>
                                      </p:to>
                                    </p:set>
                                    <p:animEffect transition="in" filter="dissolve">
                                      <p:cBhvr>
                                        <p:cTn id="15" dur="500"/>
                                        <p:tgtEl>
                                          <p:spTgt spid="172043"/>
                                        </p:tgtEl>
                                      </p:cBhvr>
                                    </p:animEffect>
                                  </p:childTnLst>
                                </p:cTn>
                              </p:par>
                            </p:childTnLst>
                          </p:cTn>
                        </p:par>
                        <p:par>
                          <p:cTn id="16" fill="hold">
                            <p:stCondLst>
                              <p:cond delay="3000"/>
                            </p:stCondLst>
                            <p:childTnLst>
                              <p:par>
                                <p:cTn id="17" presetID="9" presetClass="entr" presetSubtype="0" fill="hold" nodeType="afterEffect">
                                  <p:stCondLst>
                                    <p:cond delay="1000"/>
                                  </p:stCondLst>
                                  <p:childTnLst>
                                    <p:set>
                                      <p:cBhvr>
                                        <p:cTn id="18" dur="1" fill="hold">
                                          <p:stCondLst>
                                            <p:cond delay="0"/>
                                          </p:stCondLst>
                                        </p:cTn>
                                        <p:tgtEl>
                                          <p:spTgt spid="172044"/>
                                        </p:tgtEl>
                                        <p:attrNameLst>
                                          <p:attrName>style.visibility</p:attrName>
                                        </p:attrNameLst>
                                      </p:cBhvr>
                                      <p:to>
                                        <p:strVal val="visible"/>
                                      </p:to>
                                    </p:set>
                                    <p:animEffect transition="in" filter="dissolve">
                                      <p:cBhvr>
                                        <p:cTn id="19" dur="500"/>
                                        <p:tgtEl>
                                          <p:spTgt spid="172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78851"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78852"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78853"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78854"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Oil Well Fires</a:t>
            </a:r>
          </a:p>
        </p:txBody>
      </p:sp>
      <p:sp>
        <p:nvSpPr>
          <p:cNvPr id="78855" name="Text Box 7"/>
          <p:cNvSpPr txBox="1">
            <a:spLocks noChangeArrowheads="1"/>
          </p:cNvSpPr>
          <p:nvPr/>
        </p:nvSpPr>
        <p:spPr bwMode="auto">
          <a:xfrm>
            <a:off x="1485900" y="1676400"/>
            <a:ext cx="7277100" cy="8540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t>Iraqis ignite estimated 700 oil wells in Kuwait, Feb. 23. </a:t>
            </a:r>
          </a:p>
          <a:p>
            <a:pPr>
              <a:spcBef>
                <a:spcPct val="50000"/>
              </a:spcBef>
            </a:pPr>
            <a:endParaRPr lang="en-US" sz="2000" b="1"/>
          </a:p>
        </p:txBody>
      </p:sp>
      <p:sp>
        <p:nvSpPr>
          <p:cNvPr id="11" name="Slide Number Placeholder 10"/>
          <p:cNvSpPr>
            <a:spLocks noGrp="1"/>
          </p:cNvSpPr>
          <p:nvPr>
            <p:ph type="sldNum" sz="quarter" idx="12"/>
          </p:nvPr>
        </p:nvSpPr>
        <p:spPr/>
        <p:txBody>
          <a:bodyPr/>
          <a:lstStyle/>
          <a:p>
            <a:pPr>
              <a:defRPr/>
            </a:pPr>
            <a:fld id="{A109CE27-DD44-2748-A63F-6E6904FDA391}" type="slidenum">
              <a:rPr lang="en-US" smtClean="0"/>
              <a:pPr>
                <a:defRPr/>
              </a:pPr>
              <a:t>32</a:t>
            </a:fld>
            <a:endParaRPr lang="en-US"/>
          </a:p>
        </p:txBody>
      </p:sp>
      <p:pic>
        <p:nvPicPr>
          <p:cNvPr id="12" name="Picture 11" descr="Kuwait_Oil_fires_from_space-early.jpg"/>
          <p:cNvPicPr>
            <a:picLocks noChangeAspect="1"/>
          </p:cNvPicPr>
          <p:nvPr/>
        </p:nvPicPr>
        <p:blipFill>
          <a:blip r:embed="rId4"/>
          <a:srcRect/>
          <a:stretch>
            <a:fillRect/>
          </a:stretch>
        </p:blipFill>
        <p:spPr bwMode="auto">
          <a:xfrm>
            <a:off x="1147763" y="2438400"/>
            <a:ext cx="3519487" cy="2819400"/>
          </a:xfrm>
          <a:prstGeom prst="rect">
            <a:avLst/>
          </a:prstGeom>
          <a:noFill/>
          <a:ln w="9525">
            <a:noFill/>
            <a:miter lim="800000"/>
            <a:headEnd/>
            <a:tailEnd/>
          </a:ln>
        </p:spPr>
      </p:pic>
      <p:pic>
        <p:nvPicPr>
          <p:cNvPr id="13" name="Picture 12" descr="Kuwait_Oil_fires_from_space.jpg"/>
          <p:cNvPicPr>
            <a:picLocks noChangeAspect="1"/>
          </p:cNvPicPr>
          <p:nvPr/>
        </p:nvPicPr>
        <p:blipFill>
          <a:blip r:embed="rId5"/>
          <a:srcRect/>
          <a:stretch>
            <a:fillRect/>
          </a:stretch>
        </p:blipFill>
        <p:spPr bwMode="auto">
          <a:xfrm>
            <a:off x="4267200" y="2819400"/>
            <a:ext cx="3886200" cy="3752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ssolve">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80899"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80900"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80901"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80902"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Timeline of Events</a:t>
            </a:r>
          </a:p>
        </p:txBody>
      </p:sp>
      <p:sp>
        <p:nvSpPr>
          <p:cNvPr id="80903" name="Text Box 7"/>
          <p:cNvSpPr txBox="1">
            <a:spLocks noChangeArrowheads="1"/>
          </p:cNvSpPr>
          <p:nvPr/>
        </p:nvSpPr>
        <p:spPr bwMode="auto">
          <a:xfrm>
            <a:off x="1485900" y="1676400"/>
            <a:ext cx="7353300" cy="3170238"/>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2000"/>
              <a:t> President Bush authorizes the call-up of up to 1 million National Guardsmen and Reservist for up to two years, Jan. 18. </a:t>
            </a:r>
          </a:p>
          <a:p>
            <a:pPr>
              <a:spcBef>
                <a:spcPct val="50000"/>
              </a:spcBef>
              <a:buFontTx/>
              <a:buChar char="•"/>
            </a:pPr>
            <a:r>
              <a:rPr lang="en-US" sz="2000"/>
              <a:t> DoD announces deployment of Europe-based Patriot missiles and crews to Israel, Jan. 19. </a:t>
            </a:r>
          </a:p>
          <a:p>
            <a:pPr>
              <a:spcBef>
                <a:spcPct val="50000"/>
              </a:spcBef>
              <a:buFontTx/>
              <a:buChar char="•"/>
            </a:pPr>
            <a:r>
              <a:rPr lang="en-US" sz="2000"/>
              <a:t> Patriot missile  first successful intercept of Scud claimed over Dhahran, Saudi Arabia, Jan. 17. </a:t>
            </a:r>
          </a:p>
          <a:p>
            <a:pPr>
              <a:spcBef>
                <a:spcPct val="50000"/>
              </a:spcBef>
              <a:buFontTx/>
              <a:buChar char="•"/>
            </a:pPr>
            <a:r>
              <a:rPr lang="en-US" sz="2000"/>
              <a:t> Iraq creates massive oil slick in gulf, Jan. 25.</a:t>
            </a:r>
          </a:p>
          <a:p>
            <a:pPr>
              <a:spcBef>
                <a:spcPct val="50000"/>
              </a:spcBef>
              <a:buFontTx/>
              <a:buChar char="•"/>
            </a:pPr>
            <a:r>
              <a:rPr lang="en-US" sz="2000"/>
              <a:t> Iraqis ignite estimate 700 oil wells in Kuwait, Feb. 23. </a:t>
            </a:r>
          </a:p>
        </p:txBody>
      </p:sp>
      <p:sp>
        <p:nvSpPr>
          <p:cNvPr id="169992" name="Text Box 8"/>
          <p:cNvSpPr txBox="1">
            <a:spLocks noChangeArrowheads="1"/>
          </p:cNvSpPr>
          <p:nvPr/>
        </p:nvSpPr>
        <p:spPr bwMode="auto">
          <a:xfrm>
            <a:off x="1427163" y="4906963"/>
            <a:ext cx="7467600" cy="854075"/>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2000" b="1"/>
              <a:t> Allied ground assault begins, 4 a.m., Feb 24 </a:t>
            </a:r>
          </a:p>
          <a:p>
            <a:pPr algn="ctr">
              <a:spcBef>
                <a:spcPct val="50000"/>
              </a:spcBef>
            </a:pPr>
            <a:r>
              <a:rPr lang="en-US" sz="2000" b="1"/>
              <a:t>(Feb. 23, 8 p.m. Eastern time).</a:t>
            </a:r>
          </a:p>
        </p:txBody>
      </p:sp>
      <p:sp>
        <p:nvSpPr>
          <p:cNvPr id="9" name="Slide Number Placeholder 8"/>
          <p:cNvSpPr>
            <a:spLocks noGrp="1"/>
          </p:cNvSpPr>
          <p:nvPr>
            <p:ph type="sldNum" sz="quarter" idx="12"/>
          </p:nvPr>
        </p:nvSpPr>
        <p:spPr/>
        <p:txBody>
          <a:bodyPr/>
          <a:lstStyle/>
          <a:p>
            <a:pPr>
              <a:defRPr/>
            </a:pPr>
            <a:fld id="{7C8B5E23-B2DC-8D43-A1F8-C8A700111D7C}" type="slidenum">
              <a:rPr lang="en-US" smtClean="0"/>
              <a:pPr>
                <a:defRPr/>
              </a:pPr>
              <a:t>33</a:t>
            </a:fld>
            <a:endParaRPr lang="en-US"/>
          </a:p>
        </p:txBody>
      </p:sp>
      <p:pic>
        <p:nvPicPr>
          <p:cNvPr id="30730" name="Picture 10" descr="buzz_medium"/>
          <p:cNvPicPr>
            <a:picLocks noChangeAspect="1" noChangeArrowheads="1"/>
          </p:cNvPicPr>
          <p:nvPr/>
        </p:nvPicPr>
        <p:blipFill>
          <a:blip r:embed="rId4"/>
          <a:srcRect/>
          <a:stretch>
            <a:fillRect/>
          </a:stretch>
        </p:blipFill>
        <p:spPr bwMode="auto">
          <a:xfrm>
            <a:off x="8153400" y="228600"/>
            <a:ext cx="474663" cy="465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9992"/>
                                        </p:tgtEl>
                                        <p:attrNameLst>
                                          <p:attrName>style.visibility</p:attrName>
                                        </p:attrNameLst>
                                      </p:cBhvr>
                                      <p:to>
                                        <p:strVal val="visible"/>
                                      </p:to>
                                    </p:set>
                                    <p:animEffect transition="in" filter="dissolve">
                                      <p:cBhvr>
                                        <p:cTn id="7" dur="1000"/>
                                        <p:tgtEl>
                                          <p:spTgt spid="16999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30730"/>
                                        </p:tgtEl>
                                        <p:attrNameLst>
                                          <p:attrName>style.visibility</p:attrName>
                                        </p:attrNameLst>
                                      </p:cBhvr>
                                      <p:to>
                                        <p:strVal val="visible"/>
                                      </p:to>
                                    </p:set>
                                    <p:anim calcmode="lin" valueType="num">
                                      <p:cBhvr additive="base">
                                        <p:cTn id="11" dur="1000" fill="hold"/>
                                        <p:tgtEl>
                                          <p:spTgt spid="30730"/>
                                        </p:tgtEl>
                                        <p:attrNameLst>
                                          <p:attrName>ppt_x</p:attrName>
                                        </p:attrNameLst>
                                      </p:cBhvr>
                                      <p:tavLst>
                                        <p:tav tm="0">
                                          <p:val>
                                            <p:strVal val="0-#ppt_w/2"/>
                                          </p:val>
                                        </p:tav>
                                        <p:tav tm="100000">
                                          <p:val>
                                            <p:strVal val="#ppt_x"/>
                                          </p:val>
                                        </p:tav>
                                      </p:tavLst>
                                    </p:anim>
                                    <p:anim calcmode="lin" valueType="num">
                                      <p:cBhvr additive="base">
                                        <p:cTn id="12" dur="1000" fill="hold"/>
                                        <p:tgtEl>
                                          <p:spTgt spid="30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87043" name="Text Box 3"/>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87044" name="Text Box 4"/>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pic>
        <p:nvPicPr>
          <p:cNvPr id="87045" name="Picture 5" descr="AlliedBattlePlan"/>
          <p:cNvPicPr>
            <a:picLocks noChangeAspect="1" noChangeArrowheads="1"/>
          </p:cNvPicPr>
          <p:nvPr/>
        </p:nvPicPr>
        <p:blipFill>
          <a:blip r:embed="rId3"/>
          <a:srcRect/>
          <a:stretch>
            <a:fillRect/>
          </a:stretch>
        </p:blipFill>
        <p:spPr bwMode="auto">
          <a:xfrm>
            <a:off x="1136650" y="460375"/>
            <a:ext cx="6870700" cy="5937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BE41AF3-1DAB-AE45-A2CE-56B70287734B}"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89091" name="Text Box 3"/>
          <p:cNvSpPr txBox="1">
            <a:spLocks noChangeArrowheads="1"/>
          </p:cNvSpPr>
          <p:nvPr/>
        </p:nvSpPr>
        <p:spPr bwMode="auto">
          <a:xfrm>
            <a:off x="2819400" y="762000"/>
            <a:ext cx="5486400" cy="641350"/>
          </a:xfrm>
          <a:prstGeom prst="rect">
            <a:avLst/>
          </a:prstGeom>
          <a:noFill/>
          <a:ln w="9525">
            <a:noFill/>
            <a:miter lim="800000"/>
            <a:headEnd/>
            <a:tailEnd/>
          </a:ln>
        </p:spPr>
        <p:txBody>
          <a:bodyPr>
            <a:prstTxWarp prst="textNoShape">
              <a:avLst/>
            </a:prstTxWarp>
            <a:spAutoFit/>
          </a:bodyPr>
          <a:lstStyle/>
          <a:p>
            <a:pPr algn="ctr"/>
            <a:r>
              <a:rPr lang="en-US" sz="3600" b="1"/>
              <a:t>Classic Envelopment</a:t>
            </a:r>
          </a:p>
        </p:txBody>
      </p:sp>
      <p:sp>
        <p:nvSpPr>
          <p:cNvPr id="5" name="Slide Number Placeholder 4"/>
          <p:cNvSpPr>
            <a:spLocks noGrp="1"/>
          </p:cNvSpPr>
          <p:nvPr>
            <p:ph type="sldNum" sz="quarter" idx="12"/>
          </p:nvPr>
        </p:nvSpPr>
        <p:spPr/>
        <p:txBody>
          <a:bodyPr/>
          <a:lstStyle/>
          <a:p>
            <a:pPr>
              <a:defRPr/>
            </a:pPr>
            <a:fld id="{83723FCD-47AD-374D-8CD1-4EECCB5FD23E}" type="slidenum">
              <a:rPr lang="en-US" smtClean="0"/>
              <a:pPr>
                <a:defRPr/>
              </a:pPr>
              <a:t>35</a:t>
            </a:fld>
            <a:endParaRPr lang="en-US"/>
          </a:p>
        </p:txBody>
      </p:sp>
      <p:pic>
        <p:nvPicPr>
          <p:cNvPr id="89093" name="Picture 5" descr="Single_envelopment=right.png"/>
          <p:cNvPicPr>
            <a:picLocks noChangeAspect="1"/>
          </p:cNvPicPr>
          <p:nvPr/>
        </p:nvPicPr>
        <p:blipFill>
          <a:blip r:embed="rId4"/>
          <a:srcRect/>
          <a:stretch>
            <a:fillRect/>
          </a:stretch>
        </p:blipFill>
        <p:spPr bwMode="auto">
          <a:xfrm>
            <a:off x="2362200" y="2514600"/>
            <a:ext cx="4432300" cy="233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91139" name="Text Box 3"/>
          <p:cNvSpPr txBox="1">
            <a:spLocks noChangeArrowheads="1"/>
          </p:cNvSpPr>
          <p:nvPr/>
        </p:nvSpPr>
        <p:spPr bwMode="auto">
          <a:xfrm>
            <a:off x="2819400" y="762000"/>
            <a:ext cx="5486400" cy="641350"/>
          </a:xfrm>
          <a:prstGeom prst="rect">
            <a:avLst/>
          </a:prstGeom>
          <a:noFill/>
          <a:ln w="9525">
            <a:noFill/>
            <a:miter lim="800000"/>
            <a:headEnd/>
            <a:tailEnd/>
          </a:ln>
        </p:spPr>
        <p:txBody>
          <a:bodyPr>
            <a:prstTxWarp prst="textNoShape">
              <a:avLst/>
            </a:prstTxWarp>
            <a:spAutoFit/>
          </a:bodyPr>
          <a:lstStyle/>
          <a:p>
            <a:pPr algn="ctr"/>
            <a:r>
              <a:rPr lang="en-US" sz="3600" b="1"/>
              <a:t>Classic Envelopment</a:t>
            </a:r>
          </a:p>
        </p:txBody>
      </p:sp>
      <p:pic>
        <p:nvPicPr>
          <p:cNvPr id="91140" name="Picture 10"/>
          <p:cNvPicPr>
            <a:picLocks noChangeAspect="1" noChangeArrowheads="1"/>
          </p:cNvPicPr>
          <p:nvPr/>
        </p:nvPicPr>
        <p:blipFill>
          <a:blip r:embed="rId4"/>
          <a:srcRect/>
          <a:stretch>
            <a:fillRect/>
          </a:stretch>
        </p:blipFill>
        <p:spPr bwMode="auto">
          <a:xfrm>
            <a:off x="2971800" y="2133600"/>
            <a:ext cx="4810125" cy="3819525"/>
          </a:xfrm>
          <a:prstGeom prst="rect">
            <a:avLst/>
          </a:prstGeom>
          <a:noFill/>
          <a:ln w="9525">
            <a:noFill/>
            <a:miter lim="800000"/>
            <a:headEnd/>
            <a:tailEnd/>
          </a:ln>
        </p:spPr>
      </p:pic>
      <p:sp>
        <p:nvSpPr>
          <p:cNvPr id="91141" name="TextBox 4"/>
          <p:cNvSpPr txBox="1">
            <a:spLocks noChangeArrowheads="1"/>
          </p:cNvSpPr>
          <p:nvPr/>
        </p:nvSpPr>
        <p:spPr bwMode="auto">
          <a:xfrm>
            <a:off x="4597400" y="1358900"/>
            <a:ext cx="2133600" cy="457200"/>
          </a:xfrm>
          <a:prstGeom prst="rect">
            <a:avLst/>
          </a:prstGeom>
          <a:noFill/>
          <a:ln w="9525">
            <a:noFill/>
            <a:miter lim="800000"/>
            <a:headEnd/>
            <a:tailEnd/>
          </a:ln>
        </p:spPr>
        <p:txBody>
          <a:bodyPr>
            <a:prstTxWarp prst="textNoShape">
              <a:avLst/>
            </a:prstTxWarp>
            <a:spAutoFit/>
          </a:bodyPr>
          <a:lstStyle/>
          <a:p>
            <a:pPr algn="ctr"/>
            <a:r>
              <a:rPr lang="en-US" sz="2400"/>
              <a:t>(almost)</a:t>
            </a:r>
          </a:p>
        </p:txBody>
      </p:sp>
      <p:sp>
        <p:nvSpPr>
          <p:cNvPr id="91142" name="TextBox 5"/>
          <p:cNvSpPr txBox="1">
            <a:spLocks noChangeArrowheads="1"/>
          </p:cNvSpPr>
          <p:nvPr/>
        </p:nvSpPr>
        <p:spPr bwMode="auto">
          <a:xfrm>
            <a:off x="3048000" y="6096000"/>
            <a:ext cx="4648200" cy="457200"/>
          </a:xfrm>
          <a:prstGeom prst="rect">
            <a:avLst/>
          </a:prstGeom>
          <a:noFill/>
          <a:ln w="9525">
            <a:noFill/>
            <a:miter lim="800000"/>
            <a:headEnd/>
            <a:tailEnd/>
          </a:ln>
        </p:spPr>
        <p:txBody>
          <a:bodyPr>
            <a:prstTxWarp prst="textNoShape">
              <a:avLst/>
            </a:prstTxWarp>
            <a:spAutoFit/>
          </a:bodyPr>
          <a:lstStyle/>
          <a:p>
            <a:pPr algn="ctr"/>
            <a:r>
              <a:rPr lang="en-US" sz="2400"/>
              <a:t>Schlieffen Plan (1905, 1914)</a:t>
            </a:r>
          </a:p>
        </p:txBody>
      </p:sp>
      <p:sp>
        <p:nvSpPr>
          <p:cNvPr id="7" name="Slide Number Placeholder 6"/>
          <p:cNvSpPr>
            <a:spLocks noGrp="1"/>
          </p:cNvSpPr>
          <p:nvPr>
            <p:ph type="sldNum" sz="quarter" idx="12"/>
          </p:nvPr>
        </p:nvSpPr>
        <p:spPr/>
        <p:txBody>
          <a:bodyPr/>
          <a:lstStyle/>
          <a:p>
            <a:pPr>
              <a:defRPr/>
            </a:pPr>
            <a:fld id="{3F33FA5D-E526-4F4F-8DFD-3EEBD6EF9537}"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93187" name="Text Box 3"/>
          <p:cNvSpPr txBox="1">
            <a:spLocks noChangeArrowheads="1"/>
          </p:cNvSpPr>
          <p:nvPr/>
        </p:nvSpPr>
        <p:spPr bwMode="auto">
          <a:xfrm>
            <a:off x="2819400" y="762000"/>
            <a:ext cx="5486400" cy="641350"/>
          </a:xfrm>
          <a:prstGeom prst="rect">
            <a:avLst/>
          </a:prstGeom>
          <a:noFill/>
          <a:ln w="9525">
            <a:noFill/>
            <a:miter lim="800000"/>
            <a:headEnd/>
            <a:tailEnd/>
          </a:ln>
        </p:spPr>
        <p:txBody>
          <a:bodyPr>
            <a:prstTxWarp prst="textNoShape">
              <a:avLst/>
            </a:prstTxWarp>
            <a:spAutoFit/>
          </a:bodyPr>
          <a:lstStyle/>
          <a:p>
            <a:pPr algn="ctr"/>
            <a:r>
              <a:rPr lang="en-US" sz="3600" b="1" dirty="0"/>
              <a:t>Classic Envelopment</a:t>
            </a:r>
          </a:p>
        </p:txBody>
      </p:sp>
      <p:sp>
        <p:nvSpPr>
          <p:cNvPr id="7" name="Slide Number Placeholder 6"/>
          <p:cNvSpPr>
            <a:spLocks noGrp="1"/>
          </p:cNvSpPr>
          <p:nvPr>
            <p:ph type="sldNum" sz="quarter" idx="12"/>
          </p:nvPr>
        </p:nvSpPr>
        <p:spPr/>
        <p:txBody>
          <a:bodyPr/>
          <a:lstStyle/>
          <a:p>
            <a:pPr>
              <a:defRPr/>
            </a:pPr>
            <a:fld id="{17A9929B-E7EF-CC41-A5E8-BFAA5316000C}" type="slidenum">
              <a:rPr lang="en-US" smtClean="0"/>
              <a:pPr>
                <a:defRPr/>
              </a:pPr>
              <a:t>37</a:t>
            </a:fld>
            <a:endParaRPr lang="en-US"/>
          </a:p>
        </p:txBody>
      </p:sp>
      <p:pic>
        <p:nvPicPr>
          <p:cNvPr id="11" name="Picture 10" descr="Battle of Ulm-map excerpt.png"/>
          <p:cNvPicPr>
            <a:picLocks noChangeAspect="1"/>
          </p:cNvPicPr>
          <p:nvPr/>
        </p:nvPicPr>
        <p:blipFill>
          <a:blip r:embed="rId4"/>
          <a:srcRect/>
          <a:stretch>
            <a:fillRect/>
          </a:stretch>
        </p:blipFill>
        <p:spPr bwMode="auto">
          <a:xfrm>
            <a:off x="2362200" y="1371600"/>
            <a:ext cx="4106863" cy="3886200"/>
          </a:xfrm>
          <a:prstGeom prst="rect">
            <a:avLst/>
          </a:prstGeom>
          <a:noFill/>
          <a:ln w="9525">
            <a:noFill/>
            <a:miter lim="800000"/>
            <a:headEnd/>
            <a:tailEnd/>
          </a:ln>
        </p:spPr>
      </p:pic>
      <p:pic>
        <p:nvPicPr>
          <p:cNvPr id="93190" name="Picture 11" descr="Battle of Ulm-title.png"/>
          <p:cNvPicPr>
            <a:picLocks noChangeAspect="1"/>
          </p:cNvPicPr>
          <p:nvPr/>
        </p:nvPicPr>
        <p:blipFill>
          <a:blip r:embed="rId5"/>
          <a:srcRect/>
          <a:stretch>
            <a:fillRect/>
          </a:stretch>
        </p:blipFill>
        <p:spPr bwMode="auto">
          <a:xfrm>
            <a:off x="6324600" y="1841500"/>
            <a:ext cx="2133600" cy="1247775"/>
          </a:xfrm>
          <a:prstGeom prst="rect">
            <a:avLst/>
          </a:prstGeom>
          <a:noFill/>
          <a:ln w="9525">
            <a:noFill/>
            <a:miter lim="800000"/>
            <a:headEnd/>
            <a:tailEnd/>
          </a:ln>
        </p:spPr>
      </p:pic>
      <p:pic>
        <p:nvPicPr>
          <p:cNvPr id="14" name="Picture 13" descr="Battle of Ulm-map excerpt-90 left.png"/>
          <p:cNvPicPr>
            <a:picLocks noChangeAspect="1"/>
          </p:cNvPicPr>
          <p:nvPr/>
        </p:nvPicPr>
        <p:blipFill>
          <a:blip r:embed="rId6"/>
          <a:srcRect/>
          <a:stretch>
            <a:fillRect/>
          </a:stretch>
        </p:blipFill>
        <p:spPr bwMode="auto">
          <a:xfrm>
            <a:off x="2743200" y="1905000"/>
            <a:ext cx="3897128" cy="4529138"/>
          </a:xfrm>
          <a:prstGeom prst="rect">
            <a:avLst/>
          </a:prstGeom>
          <a:noFill/>
          <a:ln w="9525">
            <a:noFill/>
            <a:miter lim="800000"/>
            <a:headEnd/>
            <a:tailEnd/>
          </a:ln>
        </p:spPr>
      </p:pic>
      <p:sp>
        <p:nvSpPr>
          <p:cNvPr id="8" name="TextBox 7"/>
          <p:cNvSpPr txBox="1"/>
          <p:nvPr/>
        </p:nvSpPr>
        <p:spPr>
          <a:xfrm>
            <a:off x="4241800" y="1371600"/>
            <a:ext cx="2819400" cy="338554"/>
          </a:xfrm>
          <a:prstGeom prst="rect">
            <a:avLst/>
          </a:prstGeom>
          <a:noFill/>
        </p:spPr>
        <p:txBody>
          <a:bodyPr wrap="square" rtlCol="0">
            <a:spAutoFit/>
          </a:bodyPr>
          <a:lstStyle/>
          <a:p>
            <a:pPr algn="ctr"/>
            <a:r>
              <a:rPr lang="en-US" sz="1600" dirty="0" smtClean="0"/>
              <a:t>Napoleonic Wars</a:t>
            </a:r>
            <a:endParaRPr lang="en-US" sz="1600" dirty="0"/>
          </a:p>
        </p:txBody>
      </p:sp>
      <p:pic>
        <p:nvPicPr>
          <p:cNvPr id="9" name="Picture 8" descr="arrow1_up-left_med_blue.gif"/>
          <p:cNvPicPr>
            <a:picLocks noChangeAspect="1"/>
          </p:cNvPicPr>
          <p:nvPr/>
        </p:nvPicPr>
        <p:blipFill>
          <a:blip r:embed="rId7"/>
          <a:stretch>
            <a:fillRect/>
          </a:stretch>
        </p:blipFill>
        <p:spPr>
          <a:xfrm>
            <a:off x="2438400" y="1905001"/>
            <a:ext cx="1384300" cy="1813910"/>
          </a:xfrm>
          <a:prstGeom prst="rect">
            <a:avLst/>
          </a:prstGeom>
          <a:scene3d>
            <a:camera prst="orthographicFront">
              <a:rot lat="0" lon="0" rev="540000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93190"/>
                                        </p:tgtEl>
                                        <p:attrNameLst>
                                          <p:attrName>style.visibility</p:attrName>
                                        </p:attrNameLst>
                                      </p:cBhvr>
                                      <p:to>
                                        <p:strVal val="visible"/>
                                      </p:to>
                                    </p:set>
                                    <p:animEffect transition="in" filter="fade">
                                      <p:cBhvr>
                                        <p:cTn id="14" dur="1000"/>
                                        <p:tgtEl>
                                          <p:spTgt spid="9319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par>
                          <p:cTn id="20" fill="hold">
                            <p:stCondLst>
                              <p:cond delay="500"/>
                            </p:stCondLst>
                            <p:childTnLst>
                              <p:par>
                                <p:cTn id="21" presetID="10" presetClass="exit" presetSubtype="0" fill="hold" nodeType="afterEffect">
                                  <p:stCondLst>
                                    <p:cond delay="0"/>
                                  </p:stCondLst>
                                  <p:childTnLst>
                                    <p:animEffect transition="out" filter="fade">
                                      <p:cBhvr>
                                        <p:cTn id="22" dur="2000"/>
                                        <p:tgtEl>
                                          <p:spTgt spid="11"/>
                                        </p:tgtEl>
                                      </p:cBhvr>
                                    </p:animEffect>
                                    <p:set>
                                      <p:cBhvr>
                                        <p:cTn id="23" dur="1" fill="hold">
                                          <p:stCondLst>
                                            <p:cond delay="1999"/>
                                          </p:stCondLst>
                                        </p:cTn>
                                        <p:tgtEl>
                                          <p:spTgt spid="11"/>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93190"/>
                                        </p:tgtEl>
                                      </p:cBhvr>
                                    </p:animEffect>
                                    <p:set>
                                      <p:cBhvr>
                                        <p:cTn id="26" dur="1" fill="hold">
                                          <p:stCondLst>
                                            <p:cond delay="499"/>
                                          </p:stCondLst>
                                        </p:cTn>
                                        <p:tgtEl>
                                          <p:spTgt spid="9319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childTnLst>
                          </p:cTn>
                        </p:par>
                        <p:par>
                          <p:cTn id="30" fill="hold">
                            <p:stCondLst>
                              <p:cond delay="2500"/>
                            </p:stCondLst>
                            <p:childTnLst>
                              <p:par>
                                <p:cTn id="31" presetID="1" presetClass="exit" presetSubtype="0" fill="hold" nodeType="after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95235" name="Text Box 3"/>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95236" name="Text Box 4"/>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pic>
        <p:nvPicPr>
          <p:cNvPr id="95237" name="Picture 6" descr="Desert_Storm-ops map-units-1200px-s=Wikipedia"/>
          <p:cNvPicPr>
            <a:picLocks noChangeAspect="1" noChangeArrowheads="1"/>
          </p:cNvPicPr>
          <p:nvPr/>
        </p:nvPicPr>
        <p:blipFill>
          <a:blip r:embed="rId3"/>
          <a:srcRect/>
          <a:stretch>
            <a:fillRect/>
          </a:stretch>
        </p:blipFill>
        <p:spPr bwMode="auto">
          <a:xfrm>
            <a:off x="762000" y="762000"/>
            <a:ext cx="7696200" cy="54133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759D704-1F1D-B543-9926-DE7394E661F5}" type="slidenum">
              <a:rPr lang="en-US" smtClean="0"/>
              <a:pPr>
                <a:defRPr/>
              </a:pPr>
              <a:t>38</a:t>
            </a:fld>
            <a:endParaRPr lang="en-US"/>
          </a:p>
        </p:txBody>
      </p:sp>
      <p:pic>
        <p:nvPicPr>
          <p:cNvPr id="9" name="Picture 8" descr="Envelopment-Ulm-map.gif"/>
          <p:cNvPicPr>
            <a:picLocks noChangeAspect="1"/>
          </p:cNvPicPr>
          <p:nvPr/>
        </p:nvPicPr>
        <p:blipFill>
          <a:blip r:embed="rId4"/>
          <a:stretch>
            <a:fillRect/>
          </a:stretch>
        </p:blipFill>
        <p:spPr>
          <a:xfrm>
            <a:off x="2751667" y="1862085"/>
            <a:ext cx="3903133" cy="4509081"/>
          </a:xfrm>
          <a:prstGeom prst="rect">
            <a:avLst/>
          </a:prstGeom>
        </p:spPr>
      </p:pic>
      <p:pic>
        <p:nvPicPr>
          <p:cNvPr id="11" name="Picture 10" descr="Envelopment-Ulm-map-clean.gif"/>
          <p:cNvPicPr>
            <a:picLocks noChangeAspect="1"/>
          </p:cNvPicPr>
          <p:nvPr/>
        </p:nvPicPr>
        <p:blipFill>
          <a:blip r:embed="rId5"/>
          <a:stretch>
            <a:fillRect/>
          </a:stretch>
        </p:blipFill>
        <p:spPr>
          <a:xfrm>
            <a:off x="2705100" y="1828800"/>
            <a:ext cx="5372100" cy="4559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fade">
                                      <p:cBhvr>
                                        <p:cTn id="7" dur="2000"/>
                                        <p:tgtEl>
                                          <p:spTgt spid="95237"/>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2000"/>
                            </p:stCondLst>
                            <p:childTnLst>
                              <p:par>
                                <p:cTn id="11" presetID="10" presetClass="exit" presetSubtype="0" fill="hold" nodeType="afterEffect">
                                  <p:stCondLst>
                                    <p:cond delay="0"/>
                                  </p:stCondLst>
                                  <p:childTnLst>
                                    <p:animEffect transition="out" filter="fade">
                                      <p:cBhvr>
                                        <p:cTn id="12" dur="1000"/>
                                        <p:tgtEl>
                                          <p:spTgt spid="9"/>
                                        </p:tgtEl>
                                      </p:cBhvr>
                                    </p:animEffect>
                                    <p:set>
                                      <p:cBhvr>
                                        <p:cTn id="13" dur="1" fill="hold">
                                          <p:stCondLst>
                                            <p:cond delay="999"/>
                                          </p:stCondLst>
                                        </p:cTn>
                                        <p:tgtEl>
                                          <p:spTgt spid="9"/>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82947" name="Text Box 3"/>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endParaRPr lang="en-US" sz="2800"/>
          </a:p>
        </p:txBody>
      </p:sp>
      <p:sp>
        <p:nvSpPr>
          <p:cNvPr id="82948" name="Text Box 4"/>
          <p:cNvSpPr txBox="1">
            <a:spLocks noChangeArrowheads="1"/>
          </p:cNvSpPr>
          <p:nvPr/>
        </p:nvSpPr>
        <p:spPr bwMode="auto">
          <a:xfrm>
            <a:off x="1282700" y="2514600"/>
            <a:ext cx="7099300" cy="83026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800" b="1"/>
              <a:t>Guest Speaker</a:t>
            </a:r>
          </a:p>
        </p:txBody>
      </p:sp>
      <p:sp>
        <p:nvSpPr>
          <p:cNvPr id="5" name="Slide Number Placeholder 4"/>
          <p:cNvSpPr>
            <a:spLocks noGrp="1"/>
          </p:cNvSpPr>
          <p:nvPr>
            <p:ph type="sldNum" sz="quarter" idx="12"/>
          </p:nvPr>
        </p:nvSpPr>
        <p:spPr/>
        <p:txBody>
          <a:bodyPr/>
          <a:lstStyle/>
          <a:p>
            <a:pPr>
              <a:defRPr/>
            </a:pPr>
            <a:fld id="{9AA98DA5-F5E3-FE43-9CAF-251639D341BE}"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23555" name="Text Box 3"/>
          <p:cNvSpPr txBox="1">
            <a:spLocks noChangeArrowheads="1"/>
          </p:cNvSpPr>
          <p:nvPr/>
        </p:nvSpPr>
        <p:spPr bwMode="auto">
          <a:xfrm>
            <a:off x="2895600" y="762000"/>
            <a:ext cx="4648200" cy="646113"/>
          </a:xfrm>
          <a:prstGeom prst="rect">
            <a:avLst/>
          </a:prstGeom>
          <a:noFill/>
          <a:ln w="9525">
            <a:noFill/>
            <a:miter lim="800000"/>
            <a:headEnd/>
            <a:tailEnd/>
          </a:ln>
        </p:spPr>
        <p:txBody>
          <a:bodyPr>
            <a:prstTxWarp prst="textNoShape">
              <a:avLst/>
            </a:prstTxWarp>
            <a:spAutoFit/>
          </a:bodyPr>
          <a:lstStyle/>
          <a:p>
            <a:r>
              <a:rPr lang="en-US" sz="3600" b="1"/>
              <a:t>Saddam Hussein</a:t>
            </a:r>
          </a:p>
        </p:txBody>
      </p:sp>
      <p:sp>
        <p:nvSpPr>
          <p:cNvPr id="23556" name="Slide Number Placeholder 3"/>
          <p:cNvSpPr>
            <a:spLocks noGrp="1"/>
          </p:cNvSpPr>
          <p:nvPr>
            <p:ph type="sldNum" sz="quarter" idx="12"/>
          </p:nvPr>
        </p:nvSpPr>
        <p:spPr>
          <a:noFill/>
        </p:spPr>
        <p:txBody>
          <a:bodyPr/>
          <a:lstStyle/>
          <a:p>
            <a:fld id="{1FD21892-C70D-A648-A940-912FDF655DFA}" type="slidenum">
              <a:rPr lang="en-US" smtClean="0">
                <a:solidFill>
                  <a:schemeClr val="folHlink"/>
                </a:solidFill>
                <a:latin typeface="Helvetica" charset="0"/>
              </a:rPr>
              <a:pPr/>
              <a:t>4</a:t>
            </a:fld>
            <a:endParaRPr lang="en-US" smtClean="0">
              <a:solidFill>
                <a:schemeClr val="folHlink"/>
              </a:solidFill>
              <a:latin typeface="Helvetica" charset="0"/>
            </a:endParaRPr>
          </a:p>
        </p:txBody>
      </p:sp>
      <p:sp>
        <p:nvSpPr>
          <p:cNvPr id="5" name="TextBox 4"/>
          <p:cNvSpPr txBox="1">
            <a:spLocks noChangeArrowheads="1"/>
          </p:cNvSpPr>
          <p:nvPr/>
        </p:nvSpPr>
        <p:spPr bwMode="auto">
          <a:xfrm>
            <a:off x="533400" y="5105400"/>
            <a:ext cx="8153400" cy="830263"/>
          </a:xfrm>
          <a:prstGeom prst="rect">
            <a:avLst/>
          </a:prstGeom>
          <a:noFill/>
          <a:ln w="9525">
            <a:noFill/>
            <a:miter lim="800000"/>
            <a:headEnd/>
            <a:tailEnd/>
          </a:ln>
        </p:spPr>
        <p:txBody>
          <a:bodyPr>
            <a:prstTxWarp prst="textNoShape">
              <a:avLst/>
            </a:prstTxWarp>
            <a:spAutoFit/>
          </a:bodyPr>
          <a:lstStyle/>
          <a:p>
            <a:r>
              <a:rPr lang="en-US" sz="2400" i="1"/>
              <a:t>The great duel, the </a:t>
            </a:r>
            <a:r>
              <a:rPr lang="en-US" sz="2400" b="1" i="1"/>
              <a:t>mother of all battles has begun</a:t>
            </a:r>
            <a:r>
              <a:rPr lang="en-US" sz="2400" i="1"/>
              <a:t>.… The dawn of victory nears as this great showdown begins! </a:t>
            </a:r>
          </a:p>
        </p:txBody>
      </p:sp>
      <p:sp>
        <p:nvSpPr>
          <p:cNvPr id="6" name="TextBox 5"/>
          <p:cNvSpPr txBox="1">
            <a:spLocks noChangeArrowheads="1"/>
          </p:cNvSpPr>
          <p:nvPr/>
        </p:nvSpPr>
        <p:spPr bwMode="auto">
          <a:xfrm>
            <a:off x="5486400" y="6019800"/>
            <a:ext cx="3200400" cy="369888"/>
          </a:xfrm>
          <a:prstGeom prst="rect">
            <a:avLst/>
          </a:prstGeom>
          <a:noFill/>
          <a:ln w="9525">
            <a:noFill/>
            <a:miter lim="800000"/>
            <a:headEnd/>
            <a:tailEnd/>
          </a:ln>
        </p:spPr>
        <p:txBody>
          <a:bodyPr>
            <a:prstTxWarp prst="textNoShape">
              <a:avLst/>
            </a:prstTxWarp>
            <a:spAutoFit/>
          </a:bodyPr>
          <a:lstStyle/>
          <a:p>
            <a:pPr algn="ctr"/>
            <a:r>
              <a:rPr lang="en-US"/>
              <a:t>January 17, 1991</a:t>
            </a:r>
          </a:p>
        </p:txBody>
      </p:sp>
      <p:pic>
        <p:nvPicPr>
          <p:cNvPr id="23559" name="Picture 6"/>
          <p:cNvPicPr>
            <a:picLocks noChangeAspect="1"/>
          </p:cNvPicPr>
          <p:nvPr/>
        </p:nvPicPr>
        <p:blipFill>
          <a:blip r:embed="rId4"/>
          <a:srcRect/>
          <a:stretch>
            <a:fillRect/>
          </a:stretch>
        </p:blipFill>
        <p:spPr bwMode="auto">
          <a:xfrm>
            <a:off x="2971800" y="1676400"/>
            <a:ext cx="3763963" cy="2819400"/>
          </a:xfrm>
          <a:prstGeom prst="rect">
            <a:avLst/>
          </a:prstGeom>
          <a:noFill/>
          <a:ln w="9525">
            <a:noFill/>
            <a:miter lim="800000"/>
            <a:headEnd/>
            <a:tailEnd/>
          </a:ln>
        </p:spPr>
      </p:pic>
      <p:sp>
        <p:nvSpPr>
          <p:cNvPr id="23560" name="TextBox 7"/>
          <p:cNvSpPr txBox="1">
            <a:spLocks noChangeArrowheads="1"/>
          </p:cNvSpPr>
          <p:nvPr/>
        </p:nvSpPr>
        <p:spPr bwMode="auto">
          <a:xfrm>
            <a:off x="2971800" y="4572000"/>
            <a:ext cx="3962400" cy="369888"/>
          </a:xfrm>
          <a:prstGeom prst="rect">
            <a:avLst/>
          </a:prstGeom>
          <a:noFill/>
          <a:ln w="9525">
            <a:noFill/>
            <a:miter lim="800000"/>
            <a:headEnd/>
            <a:tailEnd/>
          </a:ln>
        </p:spPr>
        <p:txBody>
          <a:bodyPr>
            <a:prstTxWarp prst="textNoShape">
              <a:avLst/>
            </a:prstTxWarp>
            <a:spAutoFit/>
          </a:bodyPr>
          <a:lstStyle/>
          <a:p>
            <a:pPr algn="ctr"/>
            <a:r>
              <a:rPr lang="en-US"/>
              <a:t>1937 - 2006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84995" name="Text Box 3"/>
          <p:cNvSpPr txBox="1">
            <a:spLocks noChangeArrowheads="1"/>
          </p:cNvSpPr>
          <p:nvPr/>
        </p:nvSpPr>
        <p:spPr bwMode="auto">
          <a:xfrm>
            <a:off x="2133600" y="685800"/>
            <a:ext cx="6705600" cy="646113"/>
          </a:xfrm>
          <a:prstGeom prst="rect">
            <a:avLst/>
          </a:prstGeom>
          <a:noFill/>
          <a:ln w="9525">
            <a:noFill/>
            <a:miter lim="800000"/>
            <a:headEnd/>
            <a:tailEnd/>
          </a:ln>
        </p:spPr>
        <p:txBody>
          <a:bodyPr>
            <a:prstTxWarp prst="textNoShape">
              <a:avLst/>
            </a:prstTxWarp>
            <a:spAutoFit/>
          </a:bodyPr>
          <a:lstStyle/>
          <a:p>
            <a:pPr algn="ctr"/>
            <a:r>
              <a:rPr lang="en-US" sz="3600" b="1"/>
              <a:t>General Norman Schwarzkopf</a:t>
            </a:r>
          </a:p>
        </p:txBody>
      </p:sp>
      <p:pic>
        <p:nvPicPr>
          <p:cNvPr id="84996" name="Picture 3" descr="Gen_Schwarzkopf-at_map-press_conference.jpg"/>
          <p:cNvPicPr>
            <a:picLocks noChangeAspect="1"/>
          </p:cNvPicPr>
          <p:nvPr/>
        </p:nvPicPr>
        <p:blipFill>
          <a:blip r:embed="rId4"/>
          <a:srcRect/>
          <a:stretch>
            <a:fillRect/>
          </a:stretch>
        </p:blipFill>
        <p:spPr bwMode="auto">
          <a:xfrm>
            <a:off x="2546350" y="1828800"/>
            <a:ext cx="4481513" cy="2971800"/>
          </a:xfrm>
          <a:prstGeom prst="rect">
            <a:avLst/>
          </a:prstGeom>
          <a:noFill/>
          <a:ln w="9525">
            <a:noFill/>
            <a:miter lim="800000"/>
            <a:headEnd/>
            <a:tailEnd/>
          </a:ln>
        </p:spPr>
      </p:pic>
      <p:sp>
        <p:nvSpPr>
          <p:cNvPr id="84997" name="TextBox 4"/>
          <p:cNvSpPr txBox="1">
            <a:spLocks noChangeArrowheads="1"/>
          </p:cNvSpPr>
          <p:nvPr/>
        </p:nvSpPr>
        <p:spPr bwMode="auto">
          <a:xfrm>
            <a:off x="1447800" y="5029200"/>
            <a:ext cx="6858000" cy="461963"/>
          </a:xfrm>
          <a:prstGeom prst="rect">
            <a:avLst/>
          </a:prstGeom>
          <a:noFill/>
          <a:ln w="9525">
            <a:noFill/>
            <a:miter lim="800000"/>
            <a:headEnd/>
            <a:tailEnd/>
          </a:ln>
        </p:spPr>
        <p:txBody>
          <a:bodyPr>
            <a:prstTxWarp prst="textNoShape">
              <a:avLst/>
            </a:prstTxWarp>
            <a:spAutoFit/>
          </a:bodyPr>
          <a:lstStyle/>
          <a:p>
            <a:pPr algn="ctr"/>
            <a:r>
              <a:rPr lang="en-US" i="1"/>
              <a:t>Briefing on the Conduct of the Gulf War</a:t>
            </a:r>
          </a:p>
        </p:txBody>
      </p:sp>
      <p:sp>
        <p:nvSpPr>
          <p:cNvPr id="84998" name="TextBox 5"/>
          <p:cNvSpPr txBox="1">
            <a:spLocks noChangeArrowheads="1"/>
          </p:cNvSpPr>
          <p:nvPr/>
        </p:nvSpPr>
        <p:spPr bwMode="auto">
          <a:xfrm>
            <a:off x="2819400" y="5562600"/>
            <a:ext cx="3962400" cy="784225"/>
          </a:xfrm>
          <a:prstGeom prst="rect">
            <a:avLst/>
          </a:prstGeom>
          <a:noFill/>
          <a:ln w="9525">
            <a:noFill/>
            <a:miter lim="800000"/>
            <a:headEnd/>
            <a:tailEnd/>
          </a:ln>
        </p:spPr>
        <p:txBody>
          <a:bodyPr>
            <a:prstTxWarp prst="textNoShape">
              <a:avLst/>
            </a:prstTxWarp>
            <a:spAutoFit/>
          </a:bodyPr>
          <a:lstStyle/>
          <a:p>
            <a:pPr algn="ctr">
              <a:spcAft>
                <a:spcPts val="600"/>
              </a:spcAft>
            </a:pPr>
            <a:r>
              <a:rPr lang="en-US" sz="2000"/>
              <a:t>Riyadh, Saudi Arabia</a:t>
            </a:r>
          </a:p>
          <a:p>
            <a:pPr algn="ctr">
              <a:spcAft>
                <a:spcPts val="600"/>
              </a:spcAft>
            </a:pPr>
            <a:r>
              <a:rPr lang="en-US" sz="2000"/>
              <a:t>February 27, 1991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062163" y="304800"/>
            <a:ext cx="5019675" cy="396875"/>
          </a:xfrm>
          <a:prstGeom prst="rect">
            <a:avLst/>
          </a:prstGeom>
          <a:noFill/>
          <a:ln w="9525">
            <a:noFill/>
            <a:miter lim="800000"/>
            <a:headEnd/>
            <a:tailEnd/>
          </a:ln>
        </p:spPr>
        <p:txBody>
          <a:bodyPr>
            <a:prstTxWarp prst="textNoShape">
              <a:avLst/>
            </a:prstTxWarp>
            <a:spAutoFit/>
          </a:bodyPr>
          <a:lstStyle/>
          <a:p>
            <a:pPr algn="ctr"/>
            <a:r>
              <a:rPr lang="en-US" sz="2000" b="1" dirty="0" smtClean="0">
                <a:latin typeface="Calibri" pitchFamily="-65" charset="0"/>
              </a:rPr>
              <a:t>Gen. Schwarzkopf Briefing</a:t>
            </a:r>
            <a:endParaRPr lang="en-US" sz="2000" b="1" dirty="0">
              <a:latin typeface="Calibri" pitchFamily="-65" charset="0"/>
            </a:endParaRPr>
          </a:p>
        </p:txBody>
      </p:sp>
      <p:sp>
        <p:nvSpPr>
          <p:cNvPr id="14340" name="Text Box 6"/>
          <p:cNvSpPr txBox="1">
            <a:spLocks noChangeArrowheads="1"/>
          </p:cNvSpPr>
          <p:nvPr/>
        </p:nvSpPr>
        <p:spPr bwMode="auto">
          <a:xfrm>
            <a:off x="533400" y="4495800"/>
            <a:ext cx="8077200" cy="396875"/>
          </a:xfrm>
          <a:prstGeom prst="rect">
            <a:avLst/>
          </a:prstGeom>
          <a:noFill/>
          <a:ln w="9525">
            <a:noFill/>
            <a:miter lim="800000"/>
            <a:headEnd/>
            <a:tailEnd/>
          </a:ln>
        </p:spPr>
        <p:txBody>
          <a:bodyPr>
            <a:prstTxWarp prst="textNoShape">
              <a:avLst/>
            </a:prstTxWarp>
            <a:spAutoFit/>
          </a:bodyPr>
          <a:lstStyle/>
          <a:p>
            <a:pPr>
              <a:spcBef>
                <a:spcPct val="50000"/>
              </a:spcBef>
            </a:pPr>
            <a:endParaRPr lang="en-US" sz="2000" b="1">
              <a:latin typeface="Calibri" pitchFamily="-65" charset="0"/>
            </a:endParaRPr>
          </a:p>
        </p:txBody>
      </p:sp>
      <p:sp>
        <p:nvSpPr>
          <p:cNvPr id="14341" name="Text Box 7"/>
          <p:cNvSpPr txBox="1">
            <a:spLocks noChangeArrowheads="1"/>
          </p:cNvSpPr>
          <p:nvPr/>
        </p:nvSpPr>
        <p:spPr bwMode="auto">
          <a:xfrm>
            <a:off x="533400" y="4800600"/>
            <a:ext cx="8077200" cy="338138"/>
          </a:xfrm>
          <a:prstGeom prst="rect">
            <a:avLst/>
          </a:prstGeom>
          <a:noFill/>
          <a:ln w="9525">
            <a:noFill/>
            <a:miter lim="800000"/>
            <a:headEnd/>
            <a:tailEnd/>
          </a:ln>
        </p:spPr>
        <p:txBody>
          <a:bodyPr>
            <a:prstTxWarp prst="textNoShape">
              <a:avLst/>
            </a:prstTxWarp>
            <a:spAutoFit/>
          </a:bodyPr>
          <a:lstStyle/>
          <a:p>
            <a:pPr algn="ctr">
              <a:spcBef>
                <a:spcPct val="10000"/>
              </a:spcBef>
            </a:pPr>
            <a:endParaRPr lang="en-US" sz="1600">
              <a:latin typeface="Calibri" pitchFamily="-65" charset="0"/>
            </a:endParaRPr>
          </a:p>
        </p:txBody>
      </p:sp>
      <p:sp>
        <p:nvSpPr>
          <p:cNvPr id="14342" name="Text Box 12"/>
          <p:cNvSpPr txBox="1">
            <a:spLocks noChangeArrowheads="1"/>
          </p:cNvSpPr>
          <p:nvPr/>
        </p:nvSpPr>
        <p:spPr bwMode="auto">
          <a:xfrm>
            <a:off x="7391400" y="6489700"/>
            <a:ext cx="1752600" cy="276225"/>
          </a:xfrm>
          <a:prstGeom prst="rect">
            <a:avLst/>
          </a:prstGeom>
          <a:noFill/>
          <a:ln w="9525">
            <a:noFill/>
            <a:miter lim="800000"/>
            <a:headEnd/>
            <a:tailEnd/>
          </a:ln>
        </p:spPr>
        <p:txBody>
          <a:bodyPr>
            <a:prstTxWarp prst="textNoShape">
              <a:avLst/>
            </a:prstTxWarp>
            <a:spAutoFit/>
          </a:bodyPr>
          <a:lstStyle/>
          <a:p>
            <a:r>
              <a:rPr lang="en-US" sz="600" dirty="0">
                <a:solidFill>
                  <a:schemeClr val="bg2"/>
                </a:solidFill>
                <a:latin typeface="Calibri" pitchFamily="-65" charset="0"/>
              </a:rPr>
              <a:t>"The Circle of Modern War" and logo</a:t>
            </a:r>
          </a:p>
          <a:p>
            <a:r>
              <a:rPr lang="en-US" sz="600" dirty="0">
                <a:solidFill>
                  <a:schemeClr val="bg2"/>
                </a:solidFill>
                <a:latin typeface="Calibri" pitchFamily="-65" charset="0"/>
              </a:rPr>
              <a:t>© Thomas D. Pilsch 2007-2013 </a:t>
            </a:r>
          </a:p>
        </p:txBody>
      </p:sp>
      <p:pic>
        <p:nvPicPr>
          <p:cNvPr id="14343" name="Picture 13" descr="Circle of war-logo-50.gif"/>
          <p:cNvPicPr>
            <a:picLocks noChangeAspect="1"/>
          </p:cNvPicPr>
          <p:nvPr/>
        </p:nvPicPr>
        <p:blipFill>
          <a:blip r:embed="rId4"/>
          <a:srcRect/>
          <a:stretch>
            <a:fillRect/>
          </a:stretch>
        </p:blipFill>
        <p:spPr bwMode="auto">
          <a:xfrm>
            <a:off x="2070100" y="101600"/>
            <a:ext cx="635000" cy="609600"/>
          </a:xfrm>
          <a:prstGeom prst="rect">
            <a:avLst/>
          </a:prstGeom>
          <a:noFill/>
          <a:ln w="9525">
            <a:noFill/>
            <a:miter lim="800000"/>
            <a:headEnd/>
            <a:tailEnd/>
          </a:ln>
        </p:spPr>
      </p:pic>
      <p:pic>
        <p:nvPicPr>
          <p:cNvPr id="14344" name="Picture 14" descr="Circle of war-logo-50.gif"/>
          <p:cNvPicPr>
            <a:picLocks noChangeAspect="1"/>
          </p:cNvPicPr>
          <p:nvPr/>
        </p:nvPicPr>
        <p:blipFill>
          <a:blip r:embed="rId4"/>
          <a:srcRect/>
          <a:stretch>
            <a:fillRect/>
          </a:stretch>
        </p:blipFill>
        <p:spPr bwMode="auto">
          <a:xfrm>
            <a:off x="6388100" y="111125"/>
            <a:ext cx="635000" cy="609600"/>
          </a:xfrm>
          <a:prstGeom prst="rect">
            <a:avLst/>
          </a:prstGeom>
          <a:noFill/>
          <a:ln w="9525">
            <a:noFill/>
            <a:miter lim="800000"/>
            <a:headEnd/>
            <a:tailEnd/>
          </a:ln>
        </p:spPr>
      </p:pic>
      <p:sp>
        <p:nvSpPr>
          <p:cNvPr id="10" name="TextBox 9"/>
          <p:cNvSpPr txBox="1"/>
          <p:nvPr/>
        </p:nvSpPr>
        <p:spPr>
          <a:xfrm>
            <a:off x="2997200" y="6333067"/>
            <a:ext cx="2971800" cy="369332"/>
          </a:xfrm>
          <a:prstGeom prst="rect">
            <a:avLst/>
          </a:prstGeom>
          <a:noFill/>
        </p:spPr>
        <p:txBody>
          <a:bodyPr wrap="square" rtlCol="0">
            <a:spAutoFit/>
          </a:bodyPr>
          <a:lstStyle/>
          <a:p>
            <a:pPr algn="ctr"/>
            <a:r>
              <a:rPr lang="en-US" b="1" dirty="0" smtClean="0">
                <a:solidFill>
                  <a:schemeClr val="folHlink"/>
                </a:solidFill>
                <a:hlinkClick r:id="rId5"/>
              </a:rPr>
              <a:t>YouTube Video </a:t>
            </a:r>
            <a:r>
              <a:rPr lang="en-US" sz="1400" b="1" dirty="0" smtClean="0">
                <a:solidFill>
                  <a:srgbClr val="C7C7C7"/>
                </a:solidFill>
              </a:rPr>
              <a:t>(57:44)</a:t>
            </a:r>
            <a:endParaRPr lang="en-US" dirty="0" smtClean="0"/>
          </a:p>
        </p:txBody>
      </p:sp>
      <p:pic>
        <p:nvPicPr>
          <p:cNvPr id="11" name="Desert Storm-Schwarzkopf Briefing-57.44.mp4">
            <a:hlinkClick r:id="" action="ppaction://media"/>
          </p:cNvPr>
          <p:cNvPicPr/>
          <p:nvPr>
            <a:videoFile r:link="rId1"/>
          </p:nvPr>
        </p:nvPicPr>
        <p:blipFill>
          <a:blip r:embed="rId6"/>
          <a:stretch>
            <a:fillRect/>
          </a:stretch>
        </p:blipFill>
        <p:spPr>
          <a:xfrm>
            <a:off x="1066800" y="990600"/>
            <a:ext cx="6908800" cy="5181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97283"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97284"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97285"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97286"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Highway From Kuwait</a:t>
            </a:r>
          </a:p>
        </p:txBody>
      </p:sp>
      <p:pic>
        <p:nvPicPr>
          <p:cNvPr id="97287" name="Picture 7" descr="Hwy_of_Death"/>
          <p:cNvPicPr>
            <a:picLocks noChangeAspect="1" noChangeArrowheads="1"/>
          </p:cNvPicPr>
          <p:nvPr/>
        </p:nvPicPr>
        <p:blipFill>
          <a:blip r:embed="rId4"/>
          <a:srcRect/>
          <a:stretch>
            <a:fillRect/>
          </a:stretch>
        </p:blipFill>
        <p:spPr bwMode="auto">
          <a:xfrm>
            <a:off x="2971800" y="2743200"/>
            <a:ext cx="4876800" cy="2992438"/>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endParaRPr lang="en-US" dirty="0"/>
          </a:p>
        </p:txBody>
      </p:sp>
      <p:pic>
        <p:nvPicPr>
          <p:cNvPr id="97290" name="Picture 10" descr="Map-Highway of Death-1991"/>
          <p:cNvPicPr>
            <a:picLocks noChangeAspect="1" noChangeArrowheads="1"/>
          </p:cNvPicPr>
          <p:nvPr/>
        </p:nvPicPr>
        <p:blipFill>
          <a:blip r:embed="rId5"/>
          <a:srcRect/>
          <a:stretch>
            <a:fillRect/>
          </a:stretch>
        </p:blipFill>
        <p:spPr bwMode="auto">
          <a:xfrm>
            <a:off x="533400" y="1828800"/>
            <a:ext cx="2667000" cy="196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062163" y="304800"/>
            <a:ext cx="5019675" cy="396875"/>
          </a:xfrm>
          <a:prstGeom prst="rect">
            <a:avLst/>
          </a:prstGeom>
          <a:noFill/>
          <a:ln w="9525">
            <a:noFill/>
            <a:miter lim="800000"/>
            <a:headEnd/>
            <a:tailEnd/>
          </a:ln>
        </p:spPr>
        <p:txBody>
          <a:bodyPr>
            <a:prstTxWarp prst="textNoShape">
              <a:avLst/>
            </a:prstTxWarp>
            <a:spAutoFit/>
          </a:bodyPr>
          <a:lstStyle/>
          <a:p>
            <a:pPr algn="ctr"/>
            <a:r>
              <a:rPr lang="en-US" sz="2000" b="1" dirty="0" smtClean="0">
                <a:latin typeface="Calibri" pitchFamily="-65" charset="0"/>
              </a:rPr>
              <a:t>Highway From Kuwait</a:t>
            </a:r>
            <a:endParaRPr lang="en-US" sz="2000" b="1" dirty="0">
              <a:latin typeface="Calibri" pitchFamily="-65" charset="0"/>
            </a:endParaRPr>
          </a:p>
        </p:txBody>
      </p:sp>
      <p:sp>
        <p:nvSpPr>
          <p:cNvPr id="14339" name="Text Box 5"/>
          <p:cNvSpPr txBox="1">
            <a:spLocks noChangeArrowheads="1"/>
          </p:cNvSpPr>
          <p:nvPr/>
        </p:nvSpPr>
        <p:spPr bwMode="auto">
          <a:xfrm rot="10800000" flipV="1">
            <a:off x="5181600" y="3810000"/>
            <a:ext cx="3048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2"/>
                </a:solidFill>
                <a:latin typeface="Calibri" pitchFamily="-65" charset="0"/>
              </a:rPr>
              <a:t>©</a:t>
            </a:r>
            <a:endParaRPr lang="en-US">
              <a:solidFill>
                <a:schemeClr val="bg2"/>
              </a:solidFill>
              <a:latin typeface="Calibri" pitchFamily="-65" charset="0"/>
            </a:endParaRPr>
          </a:p>
        </p:txBody>
      </p:sp>
      <p:sp>
        <p:nvSpPr>
          <p:cNvPr id="14340" name="Text Box 6"/>
          <p:cNvSpPr txBox="1">
            <a:spLocks noChangeArrowheads="1"/>
          </p:cNvSpPr>
          <p:nvPr/>
        </p:nvSpPr>
        <p:spPr bwMode="auto">
          <a:xfrm>
            <a:off x="533400" y="4495800"/>
            <a:ext cx="8077200" cy="396875"/>
          </a:xfrm>
          <a:prstGeom prst="rect">
            <a:avLst/>
          </a:prstGeom>
          <a:noFill/>
          <a:ln w="9525">
            <a:noFill/>
            <a:miter lim="800000"/>
            <a:headEnd/>
            <a:tailEnd/>
          </a:ln>
        </p:spPr>
        <p:txBody>
          <a:bodyPr>
            <a:prstTxWarp prst="textNoShape">
              <a:avLst/>
            </a:prstTxWarp>
            <a:spAutoFit/>
          </a:bodyPr>
          <a:lstStyle/>
          <a:p>
            <a:pPr>
              <a:spcBef>
                <a:spcPct val="50000"/>
              </a:spcBef>
            </a:pPr>
            <a:endParaRPr lang="en-US" sz="2000" b="1">
              <a:latin typeface="Calibri" pitchFamily="-65" charset="0"/>
            </a:endParaRPr>
          </a:p>
        </p:txBody>
      </p:sp>
      <p:sp>
        <p:nvSpPr>
          <p:cNvPr id="14341" name="Text Box 7"/>
          <p:cNvSpPr txBox="1">
            <a:spLocks noChangeArrowheads="1"/>
          </p:cNvSpPr>
          <p:nvPr/>
        </p:nvSpPr>
        <p:spPr bwMode="auto">
          <a:xfrm>
            <a:off x="533400" y="4800600"/>
            <a:ext cx="8077200" cy="338138"/>
          </a:xfrm>
          <a:prstGeom prst="rect">
            <a:avLst/>
          </a:prstGeom>
          <a:noFill/>
          <a:ln w="9525">
            <a:noFill/>
            <a:miter lim="800000"/>
            <a:headEnd/>
            <a:tailEnd/>
          </a:ln>
        </p:spPr>
        <p:txBody>
          <a:bodyPr>
            <a:prstTxWarp prst="textNoShape">
              <a:avLst/>
            </a:prstTxWarp>
            <a:spAutoFit/>
          </a:bodyPr>
          <a:lstStyle/>
          <a:p>
            <a:pPr algn="ctr">
              <a:spcBef>
                <a:spcPct val="10000"/>
              </a:spcBef>
            </a:pPr>
            <a:endParaRPr lang="en-US" sz="1600">
              <a:latin typeface="Calibri" pitchFamily="-65" charset="0"/>
            </a:endParaRPr>
          </a:p>
        </p:txBody>
      </p:sp>
      <p:sp>
        <p:nvSpPr>
          <p:cNvPr id="14342" name="Text Box 12"/>
          <p:cNvSpPr txBox="1">
            <a:spLocks noChangeArrowheads="1"/>
          </p:cNvSpPr>
          <p:nvPr/>
        </p:nvSpPr>
        <p:spPr bwMode="auto">
          <a:xfrm>
            <a:off x="7391400" y="6489700"/>
            <a:ext cx="1752600" cy="276225"/>
          </a:xfrm>
          <a:prstGeom prst="rect">
            <a:avLst/>
          </a:prstGeom>
          <a:noFill/>
          <a:ln w="9525">
            <a:noFill/>
            <a:miter lim="800000"/>
            <a:headEnd/>
            <a:tailEnd/>
          </a:ln>
        </p:spPr>
        <p:txBody>
          <a:bodyPr>
            <a:prstTxWarp prst="textNoShape">
              <a:avLst/>
            </a:prstTxWarp>
            <a:spAutoFit/>
          </a:bodyPr>
          <a:lstStyle/>
          <a:p>
            <a:r>
              <a:rPr lang="en-US" sz="600" dirty="0">
                <a:solidFill>
                  <a:schemeClr val="bg2"/>
                </a:solidFill>
                <a:latin typeface="Calibri" pitchFamily="-65" charset="0"/>
              </a:rPr>
              <a:t>"The Circle of Modern War" and logo</a:t>
            </a:r>
          </a:p>
          <a:p>
            <a:r>
              <a:rPr lang="en-US" sz="600" dirty="0">
                <a:solidFill>
                  <a:schemeClr val="bg2"/>
                </a:solidFill>
                <a:latin typeface="Calibri" pitchFamily="-65" charset="0"/>
              </a:rPr>
              <a:t>© Thomas D. Pilsch 2007-2013 </a:t>
            </a:r>
          </a:p>
        </p:txBody>
      </p:sp>
      <p:pic>
        <p:nvPicPr>
          <p:cNvPr id="14343" name="Picture 13" descr="Circle of war-logo-50.gif"/>
          <p:cNvPicPr>
            <a:picLocks noChangeAspect="1"/>
          </p:cNvPicPr>
          <p:nvPr/>
        </p:nvPicPr>
        <p:blipFill>
          <a:blip r:embed="rId4"/>
          <a:srcRect/>
          <a:stretch>
            <a:fillRect/>
          </a:stretch>
        </p:blipFill>
        <p:spPr bwMode="auto">
          <a:xfrm>
            <a:off x="2070100" y="101600"/>
            <a:ext cx="635000" cy="609600"/>
          </a:xfrm>
          <a:prstGeom prst="rect">
            <a:avLst/>
          </a:prstGeom>
          <a:noFill/>
          <a:ln w="9525">
            <a:noFill/>
            <a:miter lim="800000"/>
            <a:headEnd/>
            <a:tailEnd/>
          </a:ln>
        </p:spPr>
      </p:pic>
      <p:pic>
        <p:nvPicPr>
          <p:cNvPr id="14344" name="Picture 14" descr="Circle of war-logo-50.gif"/>
          <p:cNvPicPr>
            <a:picLocks noChangeAspect="1"/>
          </p:cNvPicPr>
          <p:nvPr/>
        </p:nvPicPr>
        <p:blipFill>
          <a:blip r:embed="rId4"/>
          <a:srcRect/>
          <a:stretch>
            <a:fillRect/>
          </a:stretch>
        </p:blipFill>
        <p:spPr bwMode="auto">
          <a:xfrm>
            <a:off x="6388100" y="111125"/>
            <a:ext cx="635000" cy="609600"/>
          </a:xfrm>
          <a:prstGeom prst="rect">
            <a:avLst/>
          </a:prstGeom>
          <a:noFill/>
          <a:ln w="9525">
            <a:noFill/>
            <a:miter lim="800000"/>
            <a:headEnd/>
            <a:tailEnd/>
          </a:ln>
        </p:spPr>
      </p:pic>
      <p:pic>
        <p:nvPicPr>
          <p:cNvPr id="9" name="Highway of Death_ Iraqi Army Armed Retreat from Kuwait 1991.mp4">
            <a:hlinkClick r:id="" action="ppaction://media"/>
          </p:cNvPr>
          <p:cNvPicPr/>
          <p:nvPr>
            <a:videoFile r:link="rId1"/>
          </p:nvPr>
        </p:nvPicPr>
        <p:blipFill>
          <a:blip r:embed="rId5"/>
          <a:stretch>
            <a:fillRect/>
          </a:stretch>
        </p:blipFill>
        <p:spPr>
          <a:xfrm>
            <a:off x="1219200" y="838200"/>
            <a:ext cx="6667500" cy="5334000"/>
          </a:xfrm>
          <a:prstGeom prst="rect">
            <a:avLst/>
          </a:prstGeom>
        </p:spPr>
      </p:pic>
      <p:sp>
        <p:nvSpPr>
          <p:cNvPr id="10" name="TextBox 9"/>
          <p:cNvSpPr txBox="1"/>
          <p:nvPr/>
        </p:nvSpPr>
        <p:spPr>
          <a:xfrm>
            <a:off x="2997200" y="6333067"/>
            <a:ext cx="2971800" cy="369332"/>
          </a:xfrm>
          <a:prstGeom prst="rect">
            <a:avLst/>
          </a:prstGeom>
          <a:noFill/>
        </p:spPr>
        <p:txBody>
          <a:bodyPr wrap="square" rtlCol="0">
            <a:spAutoFit/>
          </a:bodyPr>
          <a:lstStyle/>
          <a:p>
            <a:pPr algn="ctr"/>
            <a:r>
              <a:rPr lang="en-US" b="1" dirty="0" smtClean="0">
                <a:solidFill>
                  <a:schemeClr val="folHlink"/>
                </a:solidFill>
                <a:hlinkClick r:id="rId6"/>
              </a:rPr>
              <a:t>YouTube Video</a:t>
            </a:r>
            <a:r>
              <a:rPr lang="en-US" b="1" dirty="0" smtClean="0">
                <a:solidFill>
                  <a:schemeClr val="folHlink"/>
                </a:solidFill>
              </a:rPr>
              <a:t> </a:t>
            </a:r>
            <a:r>
              <a:rPr lang="en-US" sz="1400" b="1" dirty="0" smtClean="0">
                <a:solidFill>
                  <a:srgbClr val="C7C7C7"/>
                </a:solidFill>
              </a:rPr>
              <a:t>(3:51)</a:t>
            </a:r>
            <a:endParaRPr lang="en-US" dirty="0"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99331"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99332"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99333"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99334"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Timeline of Events</a:t>
            </a:r>
          </a:p>
        </p:txBody>
      </p:sp>
      <p:sp>
        <p:nvSpPr>
          <p:cNvPr id="99335" name="Text Box 7"/>
          <p:cNvSpPr txBox="1">
            <a:spLocks noChangeArrowheads="1"/>
          </p:cNvSpPr>
          <p:nvPr/>
        </p:nvSpPr>
        <p:spPr bwMode="auto">
          <a:xfrm>
            <a:off x="1524000" y="2362200"/>
            <a:ext cx="7086600" cy="3140075"/>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2000" b="1"/>
              <a:t> Iraqi Scud destroys U.S. barracks in Dhahran, killing 28 U.S. soldiers, Feb. 25. </a:t>
            </a:r>
          </a:p>
          <a:p>
            <a:pPr>
              <a:spcBef>
                <a:spcPct val="50000"/>
              </a:spcBef>
              <a:buFontTx/>
              <a:buChar char="•"/>
            </a:pPr>
            <a:r>
              <a:rPr lang="en-US" sz="2000" b="1"/>
              <a:t> Cessation of hostilities declared, 8:01 a.m., Feb. 28 (12:01 a.m. Eastern).</a:t>
            </a:r>
          </a:p>
          <a:p>
            <a:pPr>
              <a:spcBef>
                <a:spcPct val="50000"/>
              </a:spcBef>
              <a:buFontTx/>
              <a:buChar char="•"/>
            </a:pPr>
            <a:r>
              <a:rPr lang="en-US" sz="2000" b="1"/>
              <a:t> Cease-fire terms negotiated in Safwan, Iraq, March 1. </a:t>
            </a:r>
          </a:p>
          <a:p>
            <a:pPr>
              <a:spcBef>
                <a:spcPct val="50000"/>
              </a:spcBef>
              <a:buFontTx/>
              <a:buChar char="•"/>
            </a:pPr>
            <a:r>
              <a:rPr lang="en-US" sz="2000" b="1"/>
              <a:t> DoD announces first troop redeployment home, March l7 (24th Infantry Division, Fort Stewart, Ga.) </a:t>
            </a:r>
          </a:p>
          <a:p>
            <a:pPr>
              <a:spcBef>
                <a:spcPct val="50000"/>
              </a:spcBef>
            </a:pPr>
            <a:endParaRPr lang="en-US" sz="2000" b="1"/>
          </a:p>
        </p:txBody>
      </p:sp>
      <p:sp>
        <p:nvSpPr>
          <p:cNvPr id="8" name="Slide Number Placeholder 7"/>
          <p:cNvSpPr>
            <a:spLocks noGrp="1"/>
          </p:cNvSpPr>
          <p:nvPr>
            <p:ph type="sldNum" sz="quarter" idx="12"/>
          </p:nvPr>
        </p:nvSpPr>
        <p:spPr/>
        <p:txBody>
          <a:bodyPr/>
          <a:lstStyle/>
          <a:p>
            <a:pPr>
              <a:defRPr/>
            </a:pPr>
            <a:fld id="{B052D06A-0C0C-6C47-9657-512C7054F44C}"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99331"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99332"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99333"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99334"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Timeline of Events</a:t>
            </a:r>
          </a:p>
        </p:txBody>
      </p:sp>
      <p:sp>
        <p:nvSpPr>
          <p:cNvPr id="99335" name="Text Box 7"/>
          <p:cNvSpPr txBox="1">
            <a:spLocks noChangeArrowheads="1"/>
          </p:cNvSpPr>
          <p:nvPr/>
        </p:nvSpPr>
        <p:spPr bwMode="auto">
          <a:xfrm>
            <a:off x="1524000" y="2362200"/>
            <a:ext cx="7086600" cy="3140075"/>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2000" b="1"/>
              <a:t> Iraqi Scud destroys U.S. barracks in Dhahran, killing 28 U.S. soldiers, Feb. 25. </a:t>
            </a:r>
          </a:p>
          <a:p>
            <a:pPr>
              <a:spcBef>
                <a:spcPct val="50000"/>
              </a:spcBef>
              <a:buFontTx/>
              <a:buChar char="•"/>
            </a:pPr>
            <a:r>
              <a:rPr lang="en-US" sz="2000" b="1"/>
              <a:t> Cessation of hostilities declared, 8:01 a.m., Feb. 28 (12:01 a.m. Eastern).</a:t>
            </a:r>
          </a:p>
          <a:p>
            <a:pPr>
              <a:spcBef>
                <a:spcPct val="50000"/>
              </a:spcBef>
              <a:buFontTx/>
              <a:buChar char="•"/>
            </a:pPr>
            <a:r>
              <a:rPr lang="en-US" sz="2000" b="1"/>
              <a:t> Cease-fire terms negotiated in Safwan, Iraq, March 1. </a:t>
            </a:r>
          </a:p>
          <a:p>
            <a:pPr>
              <a:spcBef>
                <a:spcPct val="50000"/>
              </a:spcBef>
              <a:buFontTx/>
              <a:buChar char="•"/>
            </a:pPr>
            <a:r>
              <a:rPr lang="en-US" sz="2000" b="1"/>
              <a:t> DoD announces first troop redeployment home, March l7 (24th Infantry Division, Fort Stewart, Ga.) </a:t>
            </a:r>
          </a:p>
          <a:p>
            <a:pPr>
              <a:spcBef>
                <a:spcPct val="50000"/>
              </a:spcBef>
            </a:pPr>
            <a:endParaRPr lang="en-US" sz="2000" b="1"/>
          </a:p>
        </p:txBody>
      </p:sp>
      <p:sp>
        <p:nvSpPr>
          <p:cNvPr id="8" name="Slide Number Placeholder 7"/>
          <p:cNvSpPr>
            <a:spLocks noGrp="1"/>
          </p:cNvSpPr>
          <p:nvPr>
            <p:ph type="sldNum" sz="quarter" idx="12"/>
          </p:nvPr>
        </p:nvSpPr>
        <p:spPr/>
        <p:txBody>
          <a:bodyPr/>
          <a:lstStyle/>
          <a:p>
            <a:pPr>
              <a:defRPr/>
            </a:pPr>
            <a:fld id="{B052D06A-0C0C-6C47-9657-512C7054F44C}"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01379" name="Text Box 3"/>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endParaRPr lang="en-US" sz="2800"/>
          </a:p>
        </p:txBody>
      </p:sp>
      <p:sp>
        <p:nvSpPr>
          <p:cNvPr id="101380" name="Text Box 4"/>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r>
              <a:rPr lang="en-US" sz="3600" b="1"/>
              <a:t>Timeline of the War</a:t>
            </a:r>
          </a:p>
        </p:txBody>
      </p:sp>
      <p:sp>
        <p:nvSpPr>
          <p:cNvPr id="219141" name="Text Box 5"/>
          <p:cNvSpPr txBox="1">
            <a:spLocks noChangeArrowheads="1"/>
          </p:cNvSpPr>
          <p:nvPr/>
        </p:nvSpPr>
        <p:spPr bwMode="auto">
          <a:xfrm>
            <a:off x="1460500" y="3898900"/>
            <a:ext cx="7162800" cy="701675"/>
          </a:xfrm>
          <a:prstGeom prst="rect">
            <a:avLst/>
          </a:prstGeom>
          <a:noFill/>
          <a:ln w="9525">
            <a:noFill/>
            <a:miter lim="800000"/>
            <a:headEnd/>
            <a:tailEnd/>
          </a:ln>
        </p:spPr>
        <p:txBody>
          <a:bodyPr>
            <a:prstTxWarp prst="textNoShape">
              <a:avLst/>
            </a:prstTxWarp>
            <a:spAutoFit/>
          </a:bodyPr>
          <a:lstStyle/>
          <a:p>
            <a:pPr>
              <a:buFontTx/>
              <a:buChar char="•"/>
            </a:pPr>
            <a:r>
              <a:rPr lang="en-US" sz="2000" b="1"/>
              <a:t> Cessation of hostilities declared, 8:01 a.m., Feb. 28 </a:t>
            </a:r>
          </a:p>
          <a:p>
            <a:pPr algn="ctr"/>
            <a:r>
              <a:rPr lang="en-US" sz="2000" b="1"/>
              <a:t>(12:01 a.m. Eastern).</a:t>
            </a:r>
            <a:endParaRPr lang="en-US" sz="2400"/>
          </a:p>
        </p:txBody>
      </p:sp>
      <p:sp>
        <p:nvSpPr>
          <p:cNvPr id="219142" name="Text Box 6"/>
          <p:cNvSpPr txBox="1">
            <a:spLocks noChangeArrowheads="1"/>
          </p:cNvSpPr>
          <p:nvPr/>
        </p:nvSpPr>
        <p:spPr bwMode="auto">
          <a:xfrm>
            <a:off x="1371600" y="2933700"/>
            <a:ext cx="5867400" cy="701675"/>
          </a:xfrm>
          <a:prstGeom prst="rect">
            <a:avLst/>
          </a:prstGeom>
          <a:noFill/>
          <a:ln w="9525">
            <a:noFill/>
            <a:miter lim="800000"/>
            <a:headEnd/>
            <a:tailEnd/>
          </a:ln>
        </p:spPr>
        <p:txBody>
          <a:bodyPr>
            <a:prstTxWarp prst="textNoShape">
              <a:avLst/>
            </a:prstTxWarp>
            <a:spAutoFit/>
          </a:bodyPr>
          <a:lstStyle/>
          <a:p>
            <a:pPr>
              <a:buFontTx/>
              <a:buChar char="•"/>
            </a:pPr>
            <a:r>
              <a:rPr lang="en-US" sz="2000" b="1"/>
              <a:t> Allied ground assault begins, 4 a.m., Feb 24 </a:t>
            </a:r>
          </a:p>
          <a:p>
            <a:pPr algn="ctr"/>
            <a:r>
              <a:rPr lang="en-US" sz="2000" b="1"/>
              <a:t>(Feb. 23, 8 p.m. Eastern time).</a:t>
            </a:r>
          </a:p>
        </p:txBody>
      </p:sp>
      <p:sp>
        <p:nvSpPr>
          <p:cNvPr id="219143" name="Text Box 7"/>
          <p:cNvSpPr txBox="1">
            <a:spLocks noChangeArrowheads="1"/>
          </p:cNvSpPr>
          <p:nvPr/>
        </p:nvSpPr>
        <p:spPr bwMode="auto">
          <a:xfrm>
            <a:off x="1485900" y="1905000"/>
            <a:ext cx="6781800" cy="701675"/>
          </a:xfrm>
          <a:prstGeom prst="rect">
            <a:avLst/>
          </a:prstGeom>
          <a:noFill/>
          <a:ln w="9525">
            <a:noFill/>
            <a:miter lim="800000"/>
            <a:headEnd/>
            <a:tailEnd/>
          </a:ln>
        </p:spPr>
        <p:txBody>
          <a:bodyPr>
            <a:prstTxWarp prst="textNoShape">
              <a:avLst/>
            </a:prstTxWarp>
            <a:spAutoFit/>
          </a:bodyPr>
          <a:lstStyle/>
          <a:p>
            <a:r>
              <a:rPr lang="en-US" sz="2000" b="1"/>
              <a:t>• Operation Desert Storm air war phase begins,</a:t>
            </a:r>
          </a:p>
          <a:p>
            <a:r>
              <a:rPr lang="en-US" sz="2000" b="1"/>
              <a:t> 3 a.m., Jan. 17, 1991 (Jan. 16, 7 p.m. Eastern time)</a:t>
            </a:r>
          </a:p>
        </p:txBody>
      </p:sp>
      <p:sp>
        <p:nvSpPr>
          <p:cNvPr id="219144" name="Text Box 8"/>
          <p:cNvSpPr txBox="1">
            <a:spLocks noChangeArrowheads="1"/>
          </p:cNvSpPr>
          <p:nvPr/>
        </p:nvSpPr>
        <p:spPr bwMode="auto">
          <a:xfrm>
            <a:off x="2019300" y="5029200"/>
            <a:ext cx="51054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a:t>Initial Air Phase:  38 days</a:t>
            </a:r>
          </a:p>
        </p:txBody>
      </p:sp>
      <p:sp>
        <p:nvSpPr>
          <p:cNvPr id="219145" name="Text Box 9"/>
          <p:cNvSpPr txBox="1">
            <a:spLocks noChangeArrowheads="1"/>
          </p:cNvSpPr>
          <p:nvPr/>
        </p:nvSpPr>
        <p:spPr bwMode="auto">
          <a:xfrm>
            <a:off x="1866900" y="5638800"/>
            <a:ext cx="54102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a:t>Ground Phase: 100 hours</a:t>
            </a:r>
          </a:p>
        </p:txBody>
      </p:sp>
      <p:sp>
        <p:nvSpPr>
          <p:cNvPr id="10" name="Slide Number Placeholder 9"/>
          <p:cNvSpPr>
            <a:spLocks noGrp="1"/>
          </p:cNvSpPr>
          <p:nvPr>
            <p:ph type="sldNum" sz="quarter" idx="12"/>
          </p:nvPr>
        </p:nvSpPr>
        <p:spPr/>
        <p:txBody>
          <a:bodyPr/>
          <a:lstStyle/>
          <a:p>
            <a:pPr>
              <a:defRPr/>
            </a:pPr>
            <a:fld id="{945188E6-3CE1-A64E-9D67-550EB4F7F949}" type="slidenum">
              <a:rPr lang="en-US" smtClean="0"/>
              <a:pPr>
                <a:defRPr/>
              </a:pPr>
              <a:t>46</a:t>
            </a:fld>
            <a:endParaRPr lang="en-US"/>
          </a:p>
        </p:txBody>
      </p:sp>
      <p:sp>
        <p:nvSpPr>
          <p:cNvPr id="101387" name="TextBox 10"/>
          <p:cNvSpPr txBox="1">
            <a:spLocks noChangeArrowheads="1"/>
          </p:cNvSpPr>
          <p:nvPr/>
        </p:nvSpPr>
        <p:spPr bwMode="auto">
          <a:xfrm>
            <a:off x="3708400" y="228600"/>
            <a:ext cx="2463800" cy="369888"/>
          </a:xfrm>
          <a:prstGeom prst="rect">
            <a:avLst/>
          </a:prstGeom>
          <a:noFill/>
          <a:ln w="9525">
            <a:noFill/>
            <a:miter lim="800000"/>
            <a:headEnd/>
            <a:tailEnd/>
          </a:ln>
        </p:spPr>
        <p:txBody>
          <a:bodyPr>
            <a:prstTxWarp prst="textNoShape">
              <a:avLst/>
            </a:prstTxWarp>
            <a:spAutoFit/>
          </a:bodyPr>
          <a:lstStyle/>
          <a:p>
            <a:pPr algn="ctr"/>
            <a:r>
              <a:rPr lang="en-US"/>
              <a:t>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9143"/>
                                        </p:tgtEl>
                                        <p:attrNameLst>
                                          <p:attrName>style.visibility</p:attrName>
                                        </p:attrNameLst>
                                      </p:cBhvr>
                                      <p:to>
                                        <p:strVal val="visible"/>
                                      </p:to>
                                    </p:set>
                                    <p:animEffect transition="in" filter="dissolve">
                                      <p:cBhvr>
                                        <p:cTn id="7" dur="500"/>
                                        <p:tgtEl>
                                          <p:spTgt spid="2191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142"/>
                                        </p:tgtEl>
                                        <p:attrNameLst>
                                          <p:attrName>style.visibility</p:attrName>
                                        </p:attrNameLst>
                                      </p:cBhvr>
                                      <p:to>
                                        <p:strVal val="visible"/>
                                      </p:to>
                                    </p:set>
                                    <p:animEffect transition="in" filter="dissolve">
                                      <p:cBhvr>
                                        <p:cTn id="12" dur="500"/>
                                        <p:tgtEl>
                                          <p:spTgt spid="2191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9141"/>
                                        </p:tgtEl>
                                        <p:attrNameLst>
                                          <p:attrName>style.visibility</p:attrName>
                                        </p:attrNameLst>
                                      </p:cBhvr>
                                      <p:to>
                                        <p:strVal val="visible"/>
                                      </p:to>
                                    </p:set>
                                    <p:animEffect transition="in" filter="dissolve">
                                      <p:cBhvr>
                                        <p:cTn id="17" dur="500"/>
                                        <p:tgtEl>
                                          <p:spTgt spid="219141"/>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219144"/>
                                        </p:tgtEl>
                                        <p:attrNameLst>
                                          <p:attrName>style.visibility</p:attrName>
                                        </p:attrNameLst>
                                      </p:cBhvr>
                                      <p:to>
                                        <p:strVal val="visible"/>
                                      </p:to>
                                    </p:set>
                                    <p:anim calcmode="lin" valueType="num">
                                      <p:cBhvr>
                                        <p:cTn id="22" dur="1000" fill="hold"/>
                                        <p:tgtEl>
                                          <p:spTgt spid="219144"/>
                                        </p:tgtEl>
                                        <p:attrNameLst>
                                          <p:attrName>ppt_w</p:attrName>
                                        </p:attrNameLst>
                                      </p:cBhvr>
                                      <p:tavLst>
                                        <p:tav tm="0">
                                          <p:val>
                                            <p:strVal val="#ppt_w*0.70"/>
                                          </p:val>
                                        </p:tav>
                                        <p:tav tm="100000">
                                          <p:val>
                                            <p:strVal val="#ppt_w"/>
                                          </p:val>
                                        </p:tav>
                                      </p:tavLst>
                                    </p:anim>
                                    <p:anim calcmode="lin" valueType="num">
                                      <p:cBhvr>
                                        <p:cTn id="23" dur="1000" fill="hold"/>
                                        <p:tgtEl>
                                          <p:spTgt spid="219144"/>
                                        </p:tgtEl>
                                        <p:attrNameLst>
                                          <p:attrName>ppt_h</p:attrName>
                                        </p:attrNameLst>
                                      </p:cBhvr>
                                      <p:tavLst>
                                        <p:tav tm="0">
                                          <p:val>
                                            <p:strVal val="#ppt_h"/>
                                          </p:val>
                                        </p:tav>
                                        <p:tav tm="100000">
                                          <p:val>
                                            <p:strVal val="#ppt_h"/>
                                          </p:val>
                                        </p:tav>
                                      </p:tavLst>
                                    </p:anim>
                                    <p:animEffect transition="in" filter="fade">
                                      <p:cBhvr>
                                        <p:cTn id="24" dur="1000"/>
                                        <p:tgtEl>
                                          <p:spTgt spid="219144"/>
                                        </p:tgtEl>
                                      </p:cBhvr>
                                    </p:animEffect>
                                  </p:childTnLst>
                                </p:cTn>
                              </p:par>
                            </p:childTnLst>
                          </p:cTn>
                        </p:par>
                        <p:par>
                          <p:cTn id="25" fill="hold">
                            <p:stCondLst>
                              <p:cond delay="1000"/>
                            </p:stCondLst>
                            <p:childTnLst>
                              <p:par>
                                <p:cTn id="26" presetID="55" presetClass="entr" presetSubtype="0" fill="hold" grpId="0" nodeType="afterEffect">
                                  <p:stCondLst>
                                    <p:cond delay="0"/>
                                  </p:stCondLst>
                                  <p:childTnLst>
                                    <p:set>
                                      <p:cBhvr>
                                        <p:cTn id="27" dur="1" fill="hold">
                                          <p:stCondLst>
                                            <p:cond delay="0"/>
                                          </p:stCondLst>
                                        </p:cTn>
                                        <p:tgtEl>
                                          <p:spTgt spid="219145"/>
                                        </p:tgtEl>
                                        <p:attrNameLst>
                                          <p:attrName>style.visibility</p:attrName>
                                        </p:attrNameLst>
                                      </p:cBhvr>
                                      <p:to>
                                        <p:strVal val="visible"/>
                                      </p:to>
                                    </p:set>
                                    <p:anim calcmode="lin" valueType="num">
                                      <p:cBhvr>
                                        <p:cTn id="28" dur="1000" fill="hold"/>
                                        <p:tgtEl>
                                          <p:spTgt spid="219145"/>
                                        </p:tgtEl>
                                        <p:attrNameLst>
                                          <p:attrName>ppt_w</p:attrName>
                                        </p:attrNameLst>
                                      </p:cBhvr>
                                      <p:tavLst>
                                        <p:tav tm="0">
                                          <p:val>
                                            <p:strVal val="#ppt_w*0.70"/>
                                          </p:val>
                                        </p:tav>
                                        <p:tav tm="100000">
                                          <p:val>
                                            <p:strVal val="#ppt_w"/>
                                          </p:val>
                                        </p:tav>
                                      </p:tavLst>
                                    </p:anim>
                                    <p:anim calcmode="lin" valueType="num">
                                      <p:cBhvr>
                                        <p:cTn id="29" dur="1000" fill="hold"/>
                                        <p:tgtEl>
                                          <p:spTgt spid="219145"/>
                                        </p:tgtEl>
                                        <p:attrNameLst>
                                          <p:attrName>ppt_h</p:attrName>
                                        </p:attrNameLst>
                                      </p:cBhvr>
                                      <p:tavLst>
                                        <p:tav tm="0">
                                          <p:val>
                                            <p:strVal val="#ppt_h"/>
                                          </p:val>
                                        </p:tav>
                                        <p:tav tm="100000">
                                          <p:val>
                                            <p:strVal val="#ppt_h"/>
                                          </p:val>
                                        </p:tav>
                                      </p:tavLst>
                                    </p:anim>
                                    <p:animEffect transition="in" filter="fade">
                                      <p:cBhvr>
                                        <p:cTn id="30" dur="1000"/>
                                        <p:tgtEl>
                                          <p:spTgt spid="219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p:bldP spid="219142" grpId="0"/>
      <p:bldP spid="219143" grpId="0"/>
      <p:bldP spid="219144" grpId="0"/>
      <p:bldP spid="21914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03427" name="Text Box 3"/>
          <p:cNvSpPr txBox="1">
            <a:spLocks noChangeArrowheads="1"/>
          </p:cNvSpPr>
          <p:nvPr/>
        </p:nvSpPr>
        <p:spPr bwMode="auto">
          <a:xfrm>
            <a:off x="1828800" y="1600200"/>
            <a:ext cx="5486400" cy="457200"/>
          </a:xfrm>
          <a:prstGeom prst="rect">
            <a:avLst/>
          </a:prstGeom>
          <a:noFill/>
          <a:ln w="9525">
            <a:noFill/>
            <a:miter lim="800000"/>
            <a:headEnd/>
            <a:tailEnd/>
          </a:ln>
        </p:spPr>
        <p:txBody>
          <a:bodyPr>
            <a:prstTxWarp prst="textNoShape">
              <a:avLst/>
            </a:prstTxWarp>
            <a:spAutoFit/>
          </a:bodyPr>
          <a:lstStyle/>
          <a:p>
            <a:pPr>
              <a:spcBef>
                <a:spcPct val="10000"/>
              </a:spcBef>
            </a:pPr>
            <a:r>
              <a:rPr lang="en-US" sz="2400"/>
              <a:t>Coalition of 34 nations (27 sent forces)</a:t>
            </a:r>
          </a:p>
        </p:txBody>
      </p:sp>
      <p:sp>
        <p:nvSpPr>
          <p:cNvPr id="103428" name="Text Box 4"/>
          <p:cNvSpPr txBox="1">
            <a:spLocks noChangeArrowheads="1"/>
          </p:cNvSpPr>
          <p:nvPr/>
        </p:nvSpPr>
        <p:spPr bwMode="auto">
          <a:xfrm>
            <a:off x="838200" y="40386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03429"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03430"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Statistics of the War</a:t>
            </a:r>
          </a:p>
        </p:txBody>
      </p:sp>
      <p:sp>
        <p:nvSpPr>
          <p:cNvPr id="103431" name="Text Box 13"/>
          <p:cNvSpPr txBox="1">
            <a:spLocks noChangeArrowheads="1"/>
          </p:cNvSpPr>
          <p:nvPr/>
        </p:nvSpPr>
        <p:spPr bwMode="auto">
          <a:xfrm>
            <a:off x="1993900" y="3314700"/>
            <a:ext cx="51054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a:t>609,000 troops  (540,000 U.S.)</a:t>
            </a:r>
          </a:p>
        </p:txBody>
      </p:sp>
      <p:sp>
        <p:nvSpPr>
          <p:cNvPr id="103432" name="Text Box 14"/>
          <p:cNvSpPr txBox="1">
            <a:spLocks noChangeArrowheads="1"/>
          </p:cNvSpPr>
          <p:nvPr/>
        </p:nvSpPr>
        <p:spPr bwMode="auto">
          <a:xfrm>
            <a:off x="1524000" y="2133600"/>
            <a:ext cx="6096000" cy="1004888"/>
          </a:xfrm>
          <a:prstGeom prst="rect">
            <a:avLst/>
          </a:prstGeom>
          <a:noFill/>
          <a:ln w="9525">
            <a:noFill/>
            <a:miter lim="800000"/>
            <a:headEnd/>
            <a:tailEnd/>
          </a:ln>
        </p:spPr>
        <p:txBody>
          <a:bodyPr>
            <a:prstTxWarp prst="textNoShape">
              <a:avLst/>
            </a:prstTxWarp>
            <a:spAutoFit/>
          </a:bodyPr>
          <a:lstStyle/>
          <a:p>
            <a:pPr>
              <a:spcBef>
                <a:spcPct val="50000"/>
              </a:spcBef>
            </a:pPr>
            <a:r>
              <a:rPr lang="en-US" sz="1200"/>
              <a:t>Afghanistan, Argentina, Australia, Bahrain, Bangladesh, Canada, Czechoslovakia, Denmark, Egypt, France, Germany, Greece, Hungary, Honduras, Italy, Kuwait, Morocco, The Netherlands, Niger, Norway, Oman, Pakistan, Poland, Portugal, Qatar, Saudi Arabia, Senegal, South Korea, Spain, Syria, Turkey, The United Arab Emirates, the United Kingdom and the United States.</a:t>
            </a:r>
          </a:p>
        </p:txBody>
      </p:sp>
      <p:sp>
        <p:nvSpPr>
          <p:cNvPr id="176143" name="Text Box 15"/>
          <p:cNvSpPr txBox="1">
            <a:spLocks noChangeArrowheads="1"/>
          </p:cNvSpPr>
          <p:nvPr/>
        </p:nvSpPr>
        <p:spPr bwMode="auto">
          <a:xfrm>
            <a:off x="1828800" y="4013200"/>
            <a:ext cx="2895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t>Coalition Casualties</a:t>
            </a:r>
          </a:p>
        </p:txBody>
      </p:sp>
      <p:sp>
        <p:nvSpPr>
          <p:cNvPr id="176144" name="Text Box 16"/>
          <p:cNvSpPr txBox="1">
            <a:spLocks noChangeArrowheads="1"/>
          </p:cNvSpPr>
          <p:nvPr/>
        </p:nvSpPr>
        <p:spPr bwMode="auto">
          <a:xfrm>
            <a:off x="2514600" y="4508500"/>
            <a:ext cx="5181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U.S. - 148 combat dead, 145 noncombat</a:t>
            </a:r>
          </a:p>
        </p:txBody>
      </p:sp>
      <p:sp>
        <p:nvSpPr>
          <p:cNvPr id="176145" name="Text Box 17"/>
          <p:cNvSpPr txBox="1">
            <a:spLocks noChangeArrowheads="1"/>
          </p:cNvSpPr>
          <p:nvPr/>
        </p:nvSpPr>
        <p:spPr bwMode="auto">
          <a:xfrm>
            <a:off x="2527300" y="4902200"/>
            <a:ext cx="48768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Britain - 24  (9 by US fire)</a:t>
            </a:r>
          </a:p>
        </p:txBody>
      </p:sp>
      <p:sp>
        <p:nvSpPr>
          <p:cNvPr id="176147" name="Text Box 19"/>
          <p:cNvSpPr txBox="1">
            <a:spLocks noChangeArrowheads="1"/>
          </p:cNvSpPr>
          <p:nvPr/>
        </p:nvSpPr>
        <p:spPr bwMode="auto">
          <a:xfrm>
            <a:off x="2527300" y="5308600"/>
            <a:ext cx="16764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France - 2</a:t>
            </a:r>
          </a:p>
        </p:txBody>
      </p:sp>
      <p:sp>
        <p:nvSpPr>
          <p:cNvPr id="103437" name="Text Box 20"/>
          <p:cNvSpPr txBox="1">
            <a:spLocks noChangeArrowheads="1"/>
          </p:cNvSpPr>
          <p:nvPr/>
        </p:nvSpPr>
        <p:spPr bwMode="auto">
          <a:xfrm>
            <a:off x="3124200" y="5105400"/>
            <a:ext cx="184150" cy="457200"/>
          </a:xfrm>
          <a:prstGeom prst="rect">
            <a:avLst/>
          </a:prstGeom>
          <a:noFill/>
          <a:ln w="9525">
            <a:noFill/>
            <a:miter lim="800000"/>
            <a:headEnd/>
            <a:tailEnd/>
          </a:ln>
        </p:spPr>
        <p:txBody>
          <a:bodyPr wrap="none">
            <a:prstTxWarp prst="textNoShape">
              <a:avLst/>
            </a:prstTxWarp>
            <a:spAutoFit/>
          </a:bodyPr>
          <a:lstStyle/>
          <a:p>
            <a:endParaRPr lang="en-US" sz="2400"/>
          </a:p>
        </p:txBody>
      </p:sp>
      <p:sp>
        <p:nvSpPr>
          <p:cNvPr id="176149" name="Text Box 21"/>
          <p:cNvSpPr txBox="1">
            <a:spLocks noChangeArrowheads="1"/>
          </p:cNvSpPr>
          <p:nvPr/>
        </p:nvSpPr>
        <p:spPr bwMode="auto">
          <a:xfrm>
            <a:off x="2527300" y="5727700"/>
            <a:ext cx="2895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Allied Arab forces - 39</a:t>
            </a:r>
          </a:p>
        </p:txBody>
      </p:sp>
      <p:sp>
        <p:nvSpPr>
          <p:cNvPr id="103439" name="Text Box 22"/>
          <p:cNvSpPr txBox="1">
            <a:spLocks noChangeArrowheads="1"/>
          </p:cNvSpPr>
          <p:nvPr/>
        </p:nvSpPr>
        <p:spPr bwMode="auto">
          <a:xfrm>
            <a:off x="6400800" y="6248400"/>
            <a:ext cx="12192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i="1"/>
              <a:t>Source: CNN</a:t>
            </a:r>
          </a:p>
        </p:txBody>
      </p:sp>
      <p:sp>
        <p:nvSpPr>
          <p:cNvPr id="16" name="Slide Number Placeholder 15"/>
          <p:cNvSpPr>
            <a:spLocks noGrp="1"/>
          </p:cNvSpPr>
          <p:nvPr>
            <p:ph type="sldNum" sz="quarter" idx="12"/>
          </p:nvPr>
        </p:nvSpPr>
        <p:spPr/>
        <p:txBody>
          <a:bodyPr/>
          <a:lstStyle/>
          <a:p>
            <a:pPr>
              <a:defRPr/>
            </a:pPr>
            <a:fld id="{BB21478E-8C7C-7942-A4CD-8E081101DFCA}" type="slidenum">
              <a:rPr lang="en-US" smtClean="0">
                <a:solidFill>
                  <a:schemeClr val="folHlink"/>
                </a:solidFill>
              </a:rPr>
              <a:pPr>
                <a:defRPr/>
              </a:pPr>
              <a:t>47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143"/>
                                        </p:tgtEl>
                                        <p:attrNameLst>
                                          <p:attrName>style.visibility</p:attrName>
                                        </p:attrNameLst>
                                      </p:cBhvr>
                                      <p:to>
                                        <p:strVal val="visible"/>
                                      </p:to>
                                    </p:set>
                                    <p:animEffect transition="in" filter="dissolve">
                                      <p:cBhvr>
                                        <p:cTn id="7" dur="1000"/>
                                        <p:tgtEl>
                                          <p:spTgt spid="176143"/>
                                        </p:tgtEl>
                                      </p:cBhvr>
                                    </p:animEffect>
                                  </p:childTnLst>
                                </p:cTn>
                              </p:par>
                            </p:childTnLst>
                          </p:cTn>
                        </p:par>
                        <p:par>
                          <p:cTn id="8" fill="hold">
                            <p:stCondLst>
                              <p:cond delay="1000"/>
                            </p:stCondLst>
                            <p:childTnLst>
                              <p:par>
                                <p:cTn id="9" presetID="9" presetClass="entr" presetSubtype="0" fill="hold" grpId="0" nodeType="afterEffect">
                                  <p:stCondLst>
                                    <p:cond delay="1000"/>
                                  </p:stCondLst>
                                  <p:childTnLst>
                                    <p:set>
                                      <p:cBhvr>
                                        <p:cTn id="10" dur="1" fill="hold">
                                          <p:stCondLst>
                                            <p:cond delay="0"/>
                                          </p:stCondLst>
                                        </p:cTn>
                                        <p:tgtEl>
                                          <p:spTgt spid="176144"/>
                                        </p:tgtEl>
                                        <p:attrNameLst>
                                          <p:attrName>style.visibility</p:attrName>
                                        </p:attrNameLst>
                                      </p:cBhvr>
                                      <p:to>
                                        <p:strVal val="visible"/>
                                      </p:to>
                                    </p:set>
                                    <p:animEffect transition="in" filter="dissolve">
                                      <p:cBhvr>
                                        <p:cTn id="11" dur="1000"/>
                                        <p:tgtEl>
                                          <p:spTgt spid="176144"/>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176145"/>
                                        </p:tgtEl>
                                        <p:attrNameLst>
                                          <p:attrName>style.visibility</p:attrName>
                                        </p:attrNameLst>
                                      </p:cBhvr>
                                      <p:to>
                                        <p:strVal val="visible"/>
                                      </p:to>
                                    </p:set>
                                    <p:animEffect transition="in" filter="dissolve">
                                      <p:cBhvr>
                                        <p:cTn id="15" dur="1000"/>
                                        <p:tgtEl>
                                          <p:spTgt spid="176145"/>
                                        </p:tgtEl>
                                      </p:cBhvr>
                                    </p:animEffect>
                                  </p:childTnLst>
                                </p:cTn>
                              </p:par>
                            </p:childTnLst>
                          </p:cTn>
                        </p:par>
                        <p:par>
                          <p:cTn id="16" fill="hold">
                            <p:stCondLst>
                              <p:cond delay="5000"/>
                            </p:stCondLst>
                            <p:childTnLst>
                              <p:par>
                                <p:cTn id="17" presetID="9" presetClass="entr" presetSubtype="0" fill="hold" grpId="0" nodeType="afterEffect">
                                  <p:stCondLst>
                                    <p:cond delay="1000"/>
                                  </p:stCondLst>
                                  <p:childTnLst>
                                    <p:set>
                                      <p:cBhvr>
                                        <p:cTn id="18" dur="1" fill="hold">
                                          <p:stCondLst>
                                            <p:cond delay="0"/>
                                          </p:stCondLst>
                                        </p:cTn>
                                        <p:tgtEl>
                                          <p:spTgt spid="176147"/>
                                        </p:tgtEl>
                                        <p:attrNameLst>
                                          <p:attrName>style.visibility</p:attrName>
                                        </p:attrNameLst>
                                      </p:cBhvr>
                                      <p:to>
                                        <p:strVal val="visible"/>
                                      </p:to>
                                    </p:set>
                                    <p:animEffect transition="in" filter="dissolve">
                                      <p:cBhvr>
                                        <p:cTn id="19" dur="1000"/>
                                        <p:tgtEl>
                                          <p:spTgt spid="176147"/>
                                        </p:tgtEl>
                                      </p:cBhvr>
                                    </p:animEffect>
                                  </p:childTnLst>
                                </p:cTn>
                              </p:par>
                            </p:childTnLst>
                          </p:cTn>
                        </p:par>
                        <p:par>
                          <p:cTn id="20" fill="hold">
                            <p:stCondLst>
                              <p:cond delay="7000"/>
                            </p:stCondLst>
                            <p:childTnLst>
                              <p:par>
                                <p:cTn id="21" presetID="9" presetClass="entr" presetSubtype="0" fill="hold" grpId="0" nodeType="afterEffect">
                                  <p:stCondLst>
                                    <p:cond delay="1000"/>
                                  </p:stCondLst>
                                  <p:childTnLst>
                                    <p:set>
                                      <p:cBhvr>
                                        <p:cTn id="22" dur="1" fill="hold">
                                          <p:stCondLst>
                                            <p:cond delay="0"/>
                                          </p:stCondLst>
                                        </p:cTn>
                                        <p:tgtEl>
                                          <p:spTgt spid="176149"/>
                                        </p:tgtEl>
                                        <p:attrNameLst>
                                          <p:attrName>style.visibility</p:attrName>
                                        </p:attrNameLst>
                                      </p:cBhvr>
                                      <p:to>
                                        <p:strVal val="visible"/>
                                      </p:to>
                                    </p:set>
                                    <p:animEffect transition="in" filter="dissolve">
                                      <p:cBhvr>
                                        <p:cTn id="23" dur="1000"/>
                                        <p:tgtEl>
                                          <p:spTgt spid="17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3" grpId="0"/>
      <p:bldP spid="176144" grpId="0"/>
      <p:bldP spid="176145" grpId="0"/>
      <p:bldP spid="176147" grpId="0"/>
      <p:bldP spid="17614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05475"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05476"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05477"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05478"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Fratricide</a:t>
            </a:r>
          </a:p>
        </p:txBody>
      </p:sp>
      <p:sp>
        <p:nvSpPr>
          <p:cNvPr id="97287" name="Text Box 7"/>
          <p:cNvSpPr txBox="1">
            <a:spLocks noChangeArrowheads="1"/>
          </p:cNvSpPr>
          <p:nvPr/>
        </p:nvSpPr>
        <p:spPr bwMode="auto">
          <a:xfrm>
            <a:off x="1524000" y="2286000"/>
            <a:ext cx="6172200" cy="7620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400" b="1" i="1"/>
              <a:t>“Friendly fire isn’t”</a:t>
            </a:r>
          </a:p>
        </p:txBody>
      </p:sp>
      <p:sp>
        <p:nvSpPr>
          <p:cNvPr id="97288" name="Text Box 8"/>
          <p:cNvSpPr txBox="1">
            <a:spLocks noChangeArrowheads="1"/>
          </p:cNvSpPr>
          <p:nvPr/>
        </p:nvSpPr>
        <p:spPr bwMode="auto">
          <a:xfrm>
            <a:off x="4038600" y="3810000"/>
            <a:ext cx="45720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Murphy’s Laws of War   </a:t>
            </a:r>
            <a:r>
              <a:rPr lang="en-US" sz="3200" b="1">
                <a:hlinkClick r:id="rId4"/>
              </a:rPr>
              <a:t>•</a:t>
            </a:r>
            <a:endParaRPr lang="en-US" sz="3200" b="1"/>
          </a:p>
        </p:txBody>
      </p:sp>
      <p:sp>
        <p:nvSpPr>
          <p:cNvPr id="9" name="Slide Number Placeholder 8"/>
          <p:cNvSpPr>
            <a:spLocks noGrp="1"/>
          </p:cNvSpPr>
          <p:nvPr>
            <p:ph type="sldNum" sz="quarter" idx="12"/>
          </p:nvPr>
        </p:nvSpPr>
        <p:spPr/>
        <p:txBody>
          <a:bodyPr/>
          <a:lstStyle/>
          <a:p>
            <a:pPr>
              <a:defRPr/>
            </a:pPr>
            <a:fld id="{2F9CF1CE-654E-A248-AA21-0D9052D7C0CD}" type="slidenum">
              <a:rPr lang="en-US" smtClean="0"/>
              <a:pPr>
                <a:defRPr/>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7"/>
                                        </p:tgtEl>
                                        <p:attrNameLst>
                                          <p:attrName>style.visibility</p:attrName>
                                        </p:attrNameLst>
                                      </p:cBhvr>
                                      <p:to>
                                        <p:strVal val="visible"/>
                                      </p:to>
                                    </p:set>
                                    <p:animEffect transition="in" filter="fade">
                                      <p:cBhvr>
                                        <p:cTn id="7" dur="2000"/>
                                        <p:tgtEl>
                                          <p:spTgt spid="9728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7288"/>
                                        </p:tgtEl>
                                        <p:attrNameLst>
                                          <p:attrName>style.visibility</p:attrName>
                                        </p:attrNameLst>
                                      </p:cBhvr>
                                      <p:to>
                                        <p:strVal val="visible"/>
                                      </p:to>
                                    </p:set>
                                    <p:animEffect transition="in" filter="fade">
                                      <p:cBhvr>
                                        <p:cTn id="11" dur="1000"/>
                                        <p:tgtEl>
                                          <p:spTgt spid="9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p:bldP spid="9728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07523"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07524"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07525"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07526"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Fratricide</a:t>
            </a:r>
          </a:p>
        </p:txBody>
      </p:sp>
      <p:sp>
        <p:nvSpPr>
          <p:cNvPr id="99335" name="Text Box 7"/>
          <p:cNvSpPr txBox="1">
            <a:spLocks noChangeArrowheads="1"/>
          </p:cNvSpPr>
          <p:nvPr/>
        </p:nvSpPr>
        <p:spPr bwMode="auto">
          <a:xfrm>
            <a:off x="1600200" y="2133600"/>
            <a:ext cx="67818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t>Of 148 U.S. combat deaths</a:t>
            </a:r>
          </a:p>
        </p:txBody>
      </p:sp>
      <p:sp>
        <p:nvSpPr>
          <p:cNvPr id="99336" name="Text Box 8"/>
          <p:cNvSpPr txBox="1">
            <a:spLocks noChangeArrowheads="1"/>
          </p:cNvSpPr>
          <p:nvPr/>
        </p:nvSpPr>
        <p:spPr bwMode="auto">
          <a:xfrm>
            <a:off x="1962150" y="3035300"/>
            <a:ext cx="61722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t>35 were caused by “friendly” fire</a:t>
            </a:r>
          </a:p>
        </p:txBody>
      </p:sp>
      <p:sp>
        <p:nvSpPr>
          <p:cNvPr id="99337" name="Text Box 9"/>
          <p:cNvSpPr txBox="1">
            <a:spLocks noChangeArrowheads="1"/>
          </p:cNvSpPr>
          <p:nvPr/>
        </p:nvSpPr>
        <p:spPr bwMode="auto">
          <a:xfrm>
            <a:off x="762000" y="4038600"/>
            <a:ext cx="76200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4000" b="1"/>
              <a:t>24% of deaths due to fratricide</a:t>
            </a:r>
          </a:p>
        </p:txBody>
      </p:sp>
      <p:sp>
        <p:nvSpPr>
          <p:cNvPr id="99338" name="Text Box 10"/>
          <p:cNvSpPr txBox="1">
            <a:spLocks noChangeArrowheads="1"/>
          </p:cNvSpPr>
          <p:nvPr/>
        </p:nvSpPr>
        <p:spPr bwMode="auto">
          <a:xfrm>
            <a:off x="6858000" y="5562600"/>
            <a:ext cx="1752600" cy="538163"/>
          </a:xfrm>
          <a:prstGeom prst="rect">
            <a:avLst/>
          </a:prstGeom>
          <a:noFill/>
          <a:ln w="9525">
            <a:noFill/>
            <a:miter lim="800000"/>
            <a:headEnd/>
            <a:tailEnd/>
          </a:ln>
        </p:spPr>
        <p:txBody>
          <a:bodyPr>
            <a:prstTxWarp prst="textNoShape">
              <a:avLst/>
            </a:prstTxWarp>
            <a:spAutoFit/>
          </a:bodyPr>
          <a:lstStyle/>
          <a:p>
            <a:pPr>
              <a:spcBef>
                <a:spcPct val="10000"/>
              </a:spcBef>
            </a:pPr>
            <a:r>
              <a:rPr lang="en-US" sz="1400" dirty="0"/>
              <a:t>Associated Press</a:t>
            </a:r>
          </a:p>
          <a:p>
            <a:pPr>
              <a:spcBef>
                <a:spcPct val="10000"/>
              </a:spcBef>
            </a:pPr>
            <a:r>
              <a:rPr lang="en-US" sz="1400" dirty="0"/>
              <a:t>March 18, 2003</a:t>
            </a:r>
          </a:p>
        </p:txBody>
      </p:sp>
      <p:sp>
        <p:nvSpPr>
          <p:cNvPr id="11" name="Slide Number Placeholder 10"/>
          <p:cNvSpPr>
            <a:spLocks noGrp="1"/>
          </p:cNvSpPr>
          <p:nvPr>
            <p:ph type="sldNum" sz="quarter" idx="12"/>
          </p:nvPr>
        </p:nvSpPr>
        <p:spPr/>
        <p:txBody>
          <a:bodyPr/>
          <a:lstStyle/>
          <a:p>
            <a:pPr>
              <a:defRPr/>
            </a:pPr>
            <a:endParaRPr lang="en-US" dirty="0"/>
          </a:p>
        </p:txBody>
      </p:sp>
      <p:sp>
        <p:nvSpPr>
          <p:cNvPr id="12" name="TextBox 11"/>
          <p:cNvSpPr txBox="1"/>
          <p:nvPr/>
        </p:nvSpPr>
        <p:spPr>
          <a:xfrm>
            <a:off x="7696200" y="6248400"/>
            <a:ext cx="914400" cy="307777"/>
          </a:xfrm>
          <a:prstGeom prst="rect">
            <a:avLst/>
          </a:prstGeom>
          <a:noFill/>
        </p:spPr>
        <p:txBody>
          <a:bodyPr wrap="square" rtlCol="0">
            <a:spAutoFit/>
          </a:bodyPr>
          <a:lstStyle/>
          <a:p>
            <a:pPr algn="ctr"/>
            <a:r>
              <a:rPr lang="en-US" sz="1400" b="1" dirty="0" smtClean="0">
                <a:solidFill>
                  <a:schemeClr val="tx1">
                    <a:lumMod val="65000"/>
                    <a:lumOff val="35000"/>
                  </a:schemeClr>
                </a:solidFill>
              </a:rPr>
              <a:t>A</a:t>
            </a:r>
            <a:endParaRPr lang="en-US" sz="1600" b="1"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335"/>
                                        </p:tgtEl>
                                        <p:attrNameLst>
                                          <p:attrName>style.visibility</p:attrName>
                                        </p:attrNameLst>
                                      </p:cBhvr>
                                      <p:to>
                                        <p:strVal val="visible"/>
                                      </p:to>
                                    </p:set>
                                    <p:animEffect transition="in" filter="wipe(left)">
                                      <p:cBhvr>
                                        <p:cTn id="7" dur="2000"/>
                                        <p:tgtEl>
                                          <p:spTgt spid="9933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9336"/>
                                        </p:tgtEl>
                                        <p:attrNameLst>
                                          <p:attrName>style.visibility</p:attrName>
                                        </p:attrNameLst>
                                      </p:cBhvr>
                                      <p:to>
                                        <p:strVal val="visible"/>
                                      </p:to>
                                    </p:set>
                                    <p:animEffect transition="in" filter="fade">
                                      <p:cBhvr>
                                        <p:cTn id="11" dur="2000"/>
                                        <p:tgtEl>
                                          <p:spTgt spid="99336"/>
                                        </p:tgtEl>
                                      </p:cBhvr>
                                    </p:animEffect>
                                  </p:childTnLst>
                                </p:cTn>
                              </p:par>
                            </p:childTnLst>
                          </p:cTn>
                        </p:par>
                        <p:par>
                          <p:cTn id="12" fill="hold">
                            <p:stCondLst>
                              <p:cond delay="4000"/>
                            </p:stCondLst>
                            <p:childTnLst>
                              <p:par>
                                <p:cTn id="13" presetID="55" presetClass="entr" presetSubtype="0" fill="hold" grpId="0" nodeType="afterEffect">
                                  <p:stCondLst>
                                    <p:cond delay="0"/>
                                  </p:stCondLst>
                                  <p:childTnLst>
                                    <p:set>
                                      <p:cBhvr>
                                        <p:cTn id="14" dur="1" fill="hold">
                                          <p:stCondLst>
                                            <p:cond delay="0"/>
                                          </p:stCondLst>
                                        </p:cTn>
                                        <p:tgtEl>
                                          <p:spTgt spid="99337"/>
                                        </p:tgtEl>
                                        <p:attrNameLst>
                                          <p:attrName>style.visibility</p:attrName>
                                        </p:attrNameLst>
                                      </p:cBhvr>
                                      <p:to>
                                        <p:strVal val="visible"/>
                                      </p:to>
                                    </p:set>
                                    <p:anim calcmode="lin" valueType="num">
                                      <p:cBhvr>
                                        <p:cTn id="15" dur="1000" fill="hold"/>
                                        <p:tgtEl>
                                          <p:spTgt spid="99337"/>
                                        </p:tgtEl>
                                        <p:attrNameLst>
                                          <p:attrName>ppt_w</p:attrName>
                                        </p:attrNameLst>
                                      </p:cBhvr>
                                      <p:tavLst>
                                        <p:tav tm="0">
                                          <p:val>
                                            <p:strVal val="#ppt_w*0.70"/>
                                          </p:val>
                                        </p:tav>
                                        <p:tav tm="100000">
                                          <p:val>
                                            <p:strVal val="#ppt_w"/>
                                          </p:val>
                                        </p:tav>
                                      </p:tavLst>
                                    </p:anim>
                                    <p:anim calcmode="lin" valueType="num">
                                      <p:cBhvr>
                                        <p:cTn id="16" dur="1000" fill="hold"/>
                                        <p:tgtEl>
                                          <p:spTgt spid="99337"/>
                                        </p:tgtEl>
                                        <p:attrNameLst>
                                          <p:attrName>ppt_h</p:attrName>
                                        </p:attrNameLst>
                                      </p:cBhvr>
                                      <p:tavLst>
                                        <p:tav tm="0">
                                          <p:val>
                                            <p:strVal val="#ppt_h"/>
                                          </p:val>
                                        </p:tav>
                                        <p:tav tm="100000">
                                          <p:val>
                                            <p:strVal val="#ppt_h"/>
                                          </p:val>
                                        </p:tav>
                                      </p:tavLst>
                                    </p:anim>
                                    <p:animEffect transition="in" filter="fade">
                                      <p:cBhvr>
                                        <p:cTn id="17" dur="1000"/>
                                        <p:tgtEl>
                                          <p:spTgt spid="99337"/>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99338"/>
                                        </p:tgtEl>
                                        <p:attrNameLst>
                                          <p:attrName>style.visibility</p:attrName>
                                        </p:attrNameLst>
                                      </p:cBhvr>
                                      <p:to>
                                        <p:strVal val="visible"/>
                                      </p:to>
                                    </p:set>
                                    <p:animEffect transition="in" filter="fade">
                                      <p:cBhvr>
                                        <p:cTn id="21" dur="2000"/>
                                        <p:tgtEl>
                                          <p:spTgt spid="9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p:bldP spid="99336" grpId="0"/>
      <p:bldP spid="99337" grpId="0"/>
      <p:bldP spid="993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25603" name="Text Box 6"/>
          <p:cNvSpPr txBox="1">
            <a:spLocks noChangeArrowheads="1"/>
          </p:cNvSpPr>
          <p:nvPr/>
        </p:nvSpPr>
        <p:spPr bwMode="auto">
          <a:xfrm>
            <a:off x="2400300" y="685800"/>
            <a:ext cx="59436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Who Fired the First Shot?</a:t>
            </a:r>
          </a:p>
        </p:txBody>
      </p:sp>
      <p:sp>
        <p:nvSpPr>
          <p:cNvPr id="8" name="Slide Number Placeholder 7"/>
          <p:cNvSpPr>
            <a:spLocks noGrp="1"/>
          </p:cNvSpPr>
          <p:nvPr>
            <p:ph type="sldNum" sz="quarter" idx="12"/>
          </p:nvPr>
        </p:nvSpPr>
        <p:spPr>
          <a:xfrm>
            <a:off x="7010400" y="6400800"/>
            <a:ext cx="1905000" cy="457200"/>
          </a:xfrm>
        </p:spPr>
        <p:txBody>
          <a:bodyPr/>
          <a:lstStyle/>
          <a:p>
            <a:pPr>
              <a:defRPr/>
            </a:pPr>
            <a:fld id="{CA7A9EB9-18C2-C844-B42D-804B91860B4C}" type="slidenum">
              <a:rPr lang="en-US" smtClean="0"/>
              <a:pPr>
                <a:defRPr/>
              </a:pPr>
              <a:t>5</a:t>
            </a:fld>
            <a:endParaRPr lang="en-US"/>
          </a:p>
        </p:txBody>
      </p:sp>
      <p:pic>
        <p:nvPicPr>
          <p:cNvPr id="60425" name="Picture 9" descr="B52H-level"/>
          <p:cNvPicPr>
            <a:picLocks noChangeAspect="1" noChangeArrowheads="1"/>
          </p:cNvPicPr>
          <p:nvPr/>
        </p:nvPicPr>
        <p:blipFill>
          <a:blip r:embed="rId4"/>
          <a:srcRect/>
          <a:stretch>
            <a:fillRect/>
          </a:stretch>
        </p:blipFill>
        <p:spPr bwMode="auto">
          <a:xfrm>
            <a:off x="609600" y="2286000"/>
            <a:ext cx="3886200" cy="1384300"/>
          </a:xfrm>
          <a:prstGeom prst="rect">
            <a:avLst/>
          </a:prstGeom>
          <a:noFill/>
          <a:ln w="9525">
            <a:noFill/>
            <a:miter lim="800000"/>
            <a:headEnd/>
            <a:tailEnd/>
          </a:ln>
        </p:spPr>
      </p:pic>
      <p:pic>
        <p:nvPicPr>
          <p:cNvPr id="60426" name="Picture 10" descr="ACM-86"/>
          <p:cNvPicPr>
            <a:picLocks noChangeAspect="1" noChangeArrowheads="1"/>
          </p:cNvPicPr>
          <p:nvPr/>
        </p:nvPicPr>
        <p:blipFill>
          <a:blip r:embed="rId5"/>
          <a:srcRect/>
          <a:stretch>
            <a:fillRect/>
          </a:stretch>
        </p:blipFill>
        <p:spPr bwMode="auto">
          <a:xfrm>
            <a:off x="3962400" y="1600200"/>
            <a:ext cx="2463800" cy="1144588"/>
          </a:xfrm>
          <a:prstGeom prst="rect">
            <a:avLst/>
          </a:prstGeom>
          <a:noFill/>
          <a:ln w="9525">
            <a:noFill/>
            <a:miter lim="800000"/>
            <a:headEnd/>
            <a:tailEnd/>
          </a:ln>
        </p:spPr>
      </p:pic>
      <p:pic>
        <p:nvPicPr>
          <p:cNvPr id="60429" name="Picture 13" descr="Wisconsin&amp;Tomahowk launch-day"/>
          <p:cNvPicPr>
            <a:picLocks noChangeAspect="1" noChangeArrowheads="1"/>
          </p:cNvPicPr>
          <p:nvPr/>
        </p:nvPicPr>
        <p:blipFill>
          <a:blip r:embed="rId6"/>
          <a:srcRect/>
          <a:stretch>
            <a:fillRect/>
          </a:stretch>
        </p:blipFill>
        <p:spPr bwMode="auto">
          <a:xfrm>
            <a:off x="5334000" y="4419600"/>
            <a:ext cx="3092450" cy="2032000"/>
          </a:xfrm>
          <a:prstGeom prst="rect">
            <a:avLst/>
          </a:prstGeom>
          <a:noFill/>
          <a:ln w="9525">
            <a:noFill/>
            <a:miter lim="800000"/>
            <a:headEnd/>
            <a:tailEnd/>
          </a:ln>
        </p:spPr>
      </p:pic>
      <p:pic>
        <p:nvPicPr>
          <p:cNvPr id="60430" name="Picture 14" descr="BGM-109 Tomahawk"/>
          <p:cNvPicPr>
            <a:picLocks noChangeAspect="1" noChangeArrowheads="1"/>
          </p:cNvPicPr>
          <p:nvPr/>
        </p:nvPicPr>
        <p:blipFill>
          <a:blip r:embed="rId7"/>
          <a:srcRect/>
          <a:stretch>
            <a:fillRect/>
          </a:stretch>
        </p:blipFill>
        <p:spPr bwMode="auto">
          <a:xfrm>
            <a:off x="3441700" y="4191000"/>
            <a:ext cx="2425700" cy="914400"/>
          </a:xfrm>
          <a:prstGeom prst="rect">
            <a:avLst/>
          </a:prstGeom>
          <a:noFill/>
          <a:ln w="9525">
            <a:noFill/>
            <a:miter lim="800000"/>
            <a:headEnd/>
            <a:tailEnd/>
          </a:ln>
        </p:spPr>
      </p:pic>
      <p:sp>
        <p:nvSpPr>
          <p:cNvPr id="60431" name="Text Box 15"/>
          <p:cNvSpPr txBox="1">
            <a:spLocks noChangeArrowheads="1"/>
          </p:cNvSpPr>
          <p:nvPr/>
        </p:nvSpPr>
        <p:spPr bwMode="auto">
          <a:xfrm>
            <a:off x="5257800" y="3048000"/>
            <a:ext cx="33528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t>B-52 &amp; ALCM?</a:t>
            </a:r>
          </a:p>
        </p:txBody>
      </p:sp>
      <p:sp>
        <p:nvSpPr>
          <p:cNvPr id="60432" name="Text Box 16"/>
          <p:cNvSpPr txBox="1">
            <a:spLocks noChangeArrowheads="1"/>
          </p:cNvSpPr>
          <p:nvPr/>
        </p:nvSpPr>
        <p:spPr bwMode="auto">
          <a:xfrm>
            <a:off x="1143000" y="5410200"/>
            <a:ext cx="3962400" cy="396875"/>
          </a:xfrm>
          <a:prstGeom prst="rect">
            <a:avLst/>
          </a:prstGeom>
          <a:noFill/>
          <a:ln w="9525">
            <a:noFill/>
            <a:miter lim="800000"/>
            <a:headEnd/>
            <a:tailEnd/>
          </a:ln>
        </p:spPr>
        <p:txBody>
          <a:bodyPr>
            <a:prstTxWarp prst="textNoShape">
              <a:avLst/>
            </a:prstTxWarp>
            <a:spAutoFit/>
          </a:bodyPr>
          <a:lstStyle/>
          <a:p>
            <a:pPr algn="r">
              <a:spcBef>
                <a:spcPct val="50000"/>
              </a:spcBef>
            </a:pPr>
            <a:r>
              <a:rPr lang="en-US" sz="2000" b="1"/>
              <a:t>USS Wisconsin &amp; Tomahawk?</a:t>
            </a:r>
          </a:p>
        </p:txBody>
      </p:sp>
      <p:sp>
        <p:nvSpPr>
          <p:cNvPr id="11" name="TextBox 10"/>
          <p:cNvSpPr txBox="1">
            <a:spLocks noChangeArrowheads="1"/>
          </p:cNvSpPr>
          <p:nvPr/>
        </p:nvSpPr>
        <p:spPr bwMode="auto">
          <a:xfrm>
            <a:off x="5562600" y="3505200"/>
            <a:ext cx="3124200" cy="307975"/>
          </a:xfrm>
          <a:prstGeom prst="rect">
            <a:avLst/>
          </a:prstGeom>
          <a:noFill/>
          <a:ln w="9525">
            <a:noFill/>
            <a:miter lim="800000"/>
            <a:headEnd/>
            <a:tailEnd/>
          </a:ln>
        </p:spPr>
        <p:txBody>
          <a:bodyPr>
            <a:prstTxWarp prst="textNoShape">
              <a:avLst/>
            </a:prstTxWarp>
            <a:spAutoFit/>
          </a:bodyPr>
          <a:lstStyle/>
          <a:p>
            <a:pPr algn="ctr"/>
            <a:r>
              <a:rPr lang="en-US" sz="1400"/>
              <a:t>(Air-Launched Cruise Missile)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31"/>
                                        </p:tgtEl>
                                        <p:attrNameLst>
                                          <p:attrName>style.visibility</p:attrName>
                                        </p:attrNameLst>
                                      </p:cBhvr>
                                      <p:to>
                                        <p:strVal val="visible"/>
                                      </p:to>
                                    </p:set>
                                    <p:animEffect transition="in" filter="dissolve">
                                      <p:cBhvr>
                                        <p:cTn id="7" dur="1000"/>
                                        <p:tgtEl>
                                          <p:spTgt spid="60431"/>
                                        </p:tgtEl>
                                      </p:cBhvr>
                                    </p:animEffect>
                                  </p:childTnLst>
                                </p:cTn>
                              </p:par>
                              <p:par>
                                <p:cTn id="8" presetID="9" presetClass="entr" presetSubtype="0" fill="hold" nodeType="withEffect">
                                  <p:stCondLst>
                                    <p:cond delay="0"/>
                                  </p:stCondLst>
                                  <p:childTnLst>
                                    <p:set>
                                      <p:cBhvr>
                                        <p:cTn id="9" dur="1" fill="hold">
                                          <p:stCondLst>
                                            <p:cond delay="0"/>
                                          </p:stCondLst>
                                        </p:cTn>
                                        <p:tgtEl>
                                          <p:spTgt spid="60425"/>
                                        </p:tgtEl>
                                        <p:attrNameLst>
                                          <p:attrName>style.visibility</p:attrName>
                                        </p:attrNameLst>
                                      </p:cBhvr>
                                      <p:to>
                                        <p:strVal val="visible"/>
                                      </p:to>
                                    </p:set>
                                    <p:animEffect transition="in" filter="dissolve">
                                      <p:cBhvr>
                                        <p:cTn id="10" dur="1000"/>
                                        <p:tgtEl>
                                          <p:spTgt spid="6042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60426"/>
                                        </p:tgtEl>
                                        <p:attrNameLst>
                                          <p:attrName>style.visibility</p:attrName>
                                        </p:attrNameLst>
                                      </p:cBhvr>
                                      <p:to>
                                        <p:strVal val="visible"/>
                                      </p:to>
                                    </p:set>
                                    <p:animEffect transition="in" filter="wipe(left)">
                                      <p:cBhvr>
                                        <p:cTn id="14" dur="1000"/>
                                        <p:tgtEl>
                                          <p:spTgt spid="6042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1000"/>
                                        <p:tgtEl>
                                          <p:spTgt spid="11"/>
                                        </p:tgtEl>
                                      </p:cBhvr>
                                    </p:animEffect>
                                    <p:set>
                                      <p:cBhvr>
                                        <p:cTn id="23" dur="1" fill="hold">
                                          <p:stCondLst>
                                            <p:cond delay="999"/>
                                          </p:stCondLst>
                                        </p:cTn>
                                        <p:tgtEl>
                                          <p:spTgt spid="11"/>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60432"/>
                                        </p:tgtEl>
                                        <p:attrNameLst>
                                          <p:attrName>style.visibility</p:attrName>
                                        </p:attrNameLst>
                                      </p:cBhvr>
                                      <p:to>
                                        <p:strVal val="visible"/>
                                      </p:to>
                                    </p:set>
                                    <p:animEffect transition="in" filter="dissolve">
                                      <p:cBhvr>
                                        <p:cTn id="26" dur="1000"/>
                                        <p:tgtEl>
                                          <p:spTgt spid="60432"/>
                                        </p:tgtEl>
                                      </p:cBhvr>
                                    </p:animEffect>
                                  </p:childTnLst>
                                </p:cTn>
                              </p:par>
                              <p:par>
                                <p:cTn id="27" presetID="9" presetClass="entr" presetSubtype="0" fill="hold" nodeType="withEffect">
                                  <p:stCondLst>
                                    <p:cond delay="0"/>
                                  </p:stCondLst>
                                  <p:childTnLst>
                                    <p:set>
                                      <p:cBhvr>
                                        <p:cTn id="28" dur="1" fill="hold">
                                          <p:stCondLst>
                                            <p:cond delay="0"/>
                                          </p:stCondLst>
                                        </p:cTn>
                                        <p:tgtEl>
                                          <p:spTgt spid="60429"/>
                                        </p:tgtEl>
                                        <p:attrNameLst>
                                          <p:attrName>style.visibility</p:attrName>
                                        </p:attrNameLst>
                                      </p:cBhvr>
                                      <p:to>
                                        <p:strVal val="visible"/>
                                      </p:to>
                                    </p:set>
                                    <p:animEffect transition="in" filter="dissolve">
                                      <p:cBhvr>
                                        <p:cTn id="29" dur="1000"/>
                                        <p:tgtEl>
                                          <p:spTgt spid="60429"/>
                                        </p:tgtEl>
                                      </p:cBhvr>
                                    </p:animEffect>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60430"/>
                                        </p:tgtEl>
                                        <p:attrNameLst>
                                          <p:attrName>style.visibility</p:attrName>
                                        </p:attrNameLst>
                                      </p:cBhvr>
                                      <p:to>
                                        <p:strVal val="visible"/>
                                      </p:to>
                                    </p:set>
                                    <p:animEffect transition="in" filter="wipe(right)">
                                      <p:cBhvr>
                                        <p:cTn id="33" dur="1000"/>
                                        <p:tgtEl>
                                          <p:spTgt spid="60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1" grpId="0"/>
      <p:bldP spid="60432" grpId="0"/>
      <p:bldP spid="11" grpId="0"/>
      <p:bldP spid="11"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09571"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09572"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09573"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09574"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Gulf War Syndrome</a:t>
            </a:r>
          </a:p>
        </p:txBody>
      </p:sp>
      <p:sp>
        <p:nvSpPr>
          <p:cNvPr id="208903" name="Text Box 7"/>
          <p:cNvSpPr txBox="1">
            <a:spLocks noChangeArrowheads="1"/>
          </p:cNvSpPr>
          <p:nvPr/>
        </p:nvSpPr>
        <p:spPr bwMode="auto">
          <a:xfrm>
            <a:off x="381000" y="1828800"/>
            <a:ext cx="7924800" cy="1066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b="1"/>
              <a:t>Approximately 1% of Gulf War vets report symptoms of unknown cause</a:t>
            </a:r>
          </a:p>
        </p:txBody>
      </p:sp>
      <p:sp>
        <p:nvSpPr>
          <p:cNvPr id="208904" name="Text Box 8"/>
          <p:cNvSpPr txBox="1">
            <a:spLocks noChangeArrowheads="1"/>
          </p:cNvSpPr>
          <p:nvPr/>
        </p:nvSpPr>
        <p:spPr bwMode="auto">
          <a:xfrm>
            <a:off x="1295400" y="3168650"/>
            <a:ext cx="47244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t>Possible Sources:</a:t>
            </a:r>
          </a:p>
        </p:txBody>
      </p:sp>
      <p:sp>
        <p:nvSpPr>
          <p:cNvPr id="208905" name="Text Box 9"/>
          <p:cNvSpPr txBox="1">
            <a:spLocks noChangeArrowheads="1"/>
          </p:cNvSpPr>
          <p:nvPr/>
        </p:nvSpPr>
        <p:spPr bwMode="auto">
          <a:xfrm>
            <a:off x="1981200" y="3733800"/>
            <a:ext cx="63023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a:t>• Chemical weapon </a:t>
            </a:r>
            <a:r>
              <a:rPr lang="en-US" sz="2400" b="1" dirty="0" smtClean="0"/>
              <a:t>residue?</a:t>
            </a:r>
            <a:endParaRPr lang="en-US" sz="2400" b="1" dirty="0"/>
          </a:p>
        </p:txBody>
      </p:sp>
      <p:sp>
        <p:nvSpPr>
          <p:cNvPr id="208906" name="Text Box 10"/>
          <p:cNvSpPr txBox="1">
            <a:spLocks noChangeArrowheads="1"/>
          </p:cNvSpPr>
          <p:nvPr/>
        </p:nvSpPr>
        <p:spPr bwMode="auto">
          <a:xfrm>
            <a:off x="1981200" y="4286250"/>
            <a:ext cx="6858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a:t>• Depleted </a:t>
            </a:r>
            <a:r>
              <a:rPr lang="en-US" sz="2400" b="1" dirty="0" smtClean="0"/>
              <a:t>uranium?  </a:t>
            </a:r>
            <a:endParaRPr lang="en-US" sz="2400" b="1" dirty="0"/>
          </a:p>
        </p:txBody>
      </p:sp>
      <p:sp>
        <p:nvSpPr>
          <p:cNvPr id="13" name="Slide Number Placeholder 12"/>
          <p:cNvSpPr>
            <a:spLocks noGrp="1"/>
          </p:cNvSpPr>
          <p:nvPr>
            <p:ph type="sldNum" sz="quarter" idx="12"/>
          </p:nvPr>
        </p:nvSpPr>
        <p:spPr/>
        <p:txBody>
          <a:bodyPr/>
          <a:lstStyle/>
          <a:p>
            <a:pPr>
              <a:defRPr/>
            </a:pPr>
            <a:endParaRPr lang="en-US" dirty="0"/>
          </a:p>
        </p:txBody>
      </p:sp>
      <p:pic>
        <p:nvPicPr>
          <p:cNvPr id="14" name="Picture 13" descr="Destroying Iraqi munitions-4Mar91=CIA.png"/>
          <p:cNvPicPr>
            <a:picLocks noChangeAspect="1"/>
          </p:cNvPicPr>
          <p:nvPr/>
        </p:nvPicPr>
        <p:blipFill>
          <a:blip r:embed="rId4"/>
          <a:stretch>
            <a:fillRect/>
          </a:stretch>
        </p:blipFill>
        <p:spPr>
          <a:xfrm>
            <a:off x="4573113" y="4267200"/>
            <a:ext cx="4112574" cy="1924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8903"/>
                                        </p:tgtEl>
                                        <p:attrNameLst>
                                          <p:attrName>style.visibility</p:attrName>
                                        </p:attrNameLst>
                                      </p:cBhvr>
                                      <p:to>
                                        <p:strVal val="visible"/>
                                      </p:to>
                                    </p:set>
                                    <p:animEffect transition="in" filter="dissolve">
                                      <p:cBhvr>
                                        <p:cTn id="7" dur="1000"/>
                                        <p:tgtEl>
                                          <p:spTgt spid="2089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8904"/>
                                        </p:tgtEl>
                                        <p:attrNameLst>
                                          <p:attrName>style.visibility</p:attrName>
                                        </p:attrNameLst>
                                      </p:cBhvr>
                                      <p:to>
                                        <p:strVal val="visible"/>
                                      </p:to>
                                    </p:set>
                                    <p:animEffect transition="in" filter="dissolve">
                                      <p:cBhvr>
                                        <p:cTn id="12" dur="500"/>
                                        <p:tgtEl>
                                          <p:spTgt spid="208904"/>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08905"/>
                                        </p:tgtEl>
                                        <p:attrNameLst>
                                          <p:attrName>style.visibility</p:attrName>
                                        </p:attrNameLst>
                                      </p:cBhvr>
                                      <p:to>
                                        <p:strVal val="visible"/>
                                      </p:to>
                                    </p:set>
                                    <p:animEffect transition="in" filter="dissolve">
                                      <p:cBhvr>
                                        <p:cTn id="16" dur="1000"/>
                                        <p:tgtEl>
                                          <p:spTgt spid="208905"/>
                                        </p:tgtEl>
                                      </p:cBhvr>
                                    </p:animEffect>
                                  </p:childTnLst>
                                </p:cTn>
                              </p:par>
                            </p:childTnLst>
                          </p:cTn>
                        </p:par>
                        <p:par>
                          <p:cTn id="17" fill="hold">
                            <p:stCondLst>
                              <p:cond delay="1500"/>
                            </p:stCondLst>
                            <p:childTnLst>
                              <p:par>
                                <p:cTn id="18" presetID="55"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strVal val="#ppt_w*0.70"/>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par>
                          <p:cTn id="27" fill="hold">
                            <p:stCondLst>
                              <p:cond delay="0"/>
                            </p:stCondLst>
                            <p:childTnLst>
                              <p:par>
                                <p:cTn id="28" presetID="9" presetClass="entr" presetSubtype="0" fill="hold" grpId="0" nodeType="afterEffect">
                                  <p:stCondLst>
                                    <p:cond delay="0"/>
                                  </p:stCondLst>
                                  <p:childTnLst>
                                    <p:set>
                                      <p:cBhvr>
                                        <p:cTn id="29" dur="1" fill="hold">
                                          <p:stCondLst>
                                            <p:cond delay="0"/>
                                          </p:stCondLst>
                                        </p:cTn>
                                        <p:tgtEl>
                                          <p:spTgt spid="208906"/>
                                        </p:tgtEl>
                                        <p:attrNameLst>
                                          <p:attrName>style.visibility</p:attrName>
                                        </p:attrNameLst>
                                      </p:cBhvr>
                                      <p:to>
                                        <p:strVal val="visible"/>
                                      </p:to>
                                    </p:set>
                                    <p:animEffect transition="in" filter="dissolve">
                                      <p:cBhvr>
                                        <p:cTn id="30" dur="1000"/>
                                        <p:tgtEl>
                                          <p:spTgt spid="208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3" grpId="0" autoUpdateAnimBg="0"/>
      <p:bldP spid="208904" grpId="0"/>
      <p:bldP spid="208905" grpId="0"/>
      <p:bldP spid="20890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09571"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09572"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09573"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09574"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Gulf War Syndrome</a:t>
            </a:r>
          </a:p>
        </p:txBody>
      </p:sp>
      <p:sp>
        <p:nvSpPr>
          <p:cNvPr id="208906" name="Text Box 10"/>
          <p:cNvSpPr txBox="1">
            <a:spLocks noChangeArrowheads="1"/>
          </p:cNvSpPr>
          <p:nvPr/>
        </p:nvSpPr>
        <p:spPr bwMode="auto">
          <a:xfrm>
            <a:off x="3505200" y="1371600"/>
            <a:ext cx="3352800" cy="45720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2400" b="1" dirty="0" smtClean="0"/>
              <a:t>Depleted uranium?  </a:t>
            </a:r>
            <a:endParaRPr lang="en-US" sz="2400" b="1" dirty="0"/>
          </a:p>
        </p:txBody>
      </p:sp>
      <p:sp>
        <p:nvSpPr>
          <p:cNvPr id="13" name="Slide Number Placeholder 12"/>
          <p:cNvSpPr>
            <a:spLocks noGrp="1"/>
          </p:cNvSpPr>
          <p:nvPr>
            <p:ph type="sldNum" sz="quarter" idx="12"/>
          </p:nvPr>
        </p:nvSpPr>
        <p:spPr/>
        <p:txBody>
          <a:bodyPr/>
          <a:lstStyle/>
          <a:p>
            <a:pPr>
              <a:defRPr/>
            </a:pPr>
            <a:endParaRPr lang="en-US" dirty="0"/>
          </a:p>
        </p:txBody>
      </p:sp>
      <p:pic>
        <p:nvPicPr>
          <p:cNvPr id="15" name="Picture 14" descr="A-10-profile-left.jpg"/>
          <p:cNvPicPr>
            <a:picLocks noChangeAspect="1"/>
          </p:cNvPicPr>
          <p:nvPr/>
        </p:nvPicPr>
        <p:blipFill>
          <a:blip r:embed="rId4"/>
          <a:stretch>
            <a:fillRect/>
          </a:stretch>
        </p:blipFill>
        <p:spPr>
          <a:xfrm>
            <a:off x="2514600" y="2057400"/>
            <a:ext cx="5207000" cy="1562100"/>
          </a:xfrm>
          <a:prstGeom prst="rect">
            <a:avLst/>
          </a:prstGeom>
        </p:spPr>
      </p:pic>
      <p:sp>
        <p:nvSpPr>
          <p:cNvPr id="16" name="TextBox 15"/>
          <p:cNvSpPr txBox="1"/>
          <p:nvPr/>
        </p:nvSpPr>
        <p:spPr>
          <a:xfrm>
            <a:off x="2861733" y="3506801"/>
            <a:ext cx="4343400" cy="369332"/>
          </a:xfrm>
          <a:prstGeom prst="rect">
            <a:avLst/>
          </a:prstGeom>
          <a:noFill/>
        </p:spPr>
        <p:txBody>
          <a:bodyPr wrap="square" rtlCol="0">
            <a:spAutoFit/>
          </a:bodyPr>
          <a:lstStyle/>
          <a:p>
            <a:pPr algn="ctr"/>
            <a:r>
              <a:rPr lang="en-US" dirty="0" smtClean="0"/>
              <a:t>A-10 </a:t>
            </a:r>
            <a:r>
              <a:rPr lang="en-US" i="1" dirty="0" smtClean="0"/>
              <a:t>Thunderbolt II </a:t>
            </a:r>
            <a:r>
              <a:rPr lang="en-US" dirty="0" smtClean="0"/>
              <a:t>(a.k.a. </a:t>
            </a:r>
            <a:r>
              <a:rPr lang="en-US" i="1" dirty="0" smtClean="0"/>
              <a:t>The Warthog</a:t>
            </a:r>
            <a:r>
              <a:rPr lang="en-US" dirty="0" smtClean="0"/>
              <a:t>)</a:t>
            </a:r>
            <a:endParaRPr lang="en-US" dirty="0"/>
          </a:p>
        </p:txBody>
      </p:sp>
      <p:pic>
        <p:nvPicPr>
          <p:cNvPr id="18" name="Picture 17" descr="GAU-8 cannon location in A-10-drawing.png"/>
          <p:cNvPicPr>
            <a:picLocks noChangeAspect="1"/>
          </p:cNvPicPr>
          <p:nvPr/>
        </p:nvPicPr>
        <p:blipFill>
          <a:blip r:embed="rId5"/>
          <a:stretch>
            <a:fillRect/>
          </a:stretch>
        </p:blipFill>
        <p:spPr>
          <a:xfrm>
            <a:off x="685800" y="4267200"/>
            <a:ext cx="3657600" cy="1654361"/>
          </a:xfrm>
          <a:prstGeom prst="rect">
            <a:avLst/>
          </a:prstGeom>
        </p:spPr>
      </p:pic>
      <p:pic>
        <p:nvPicPr>
          <p:cNvPr id="19" name="Picture 18" descr="20mm v 30mm round.png"/>
          <p:cNvPicPr>
            <a:picLocks noChangeAspect="1"/>
          </p:cNvPicPr>
          <p:nvPr/>
        </p:nvPicPr>
        <p:blipFill>
          <a:blip r:embed="rId6"/>
          <a:stretch>
            <a:fillRect/>
          </a:stretch>
        </p:blipFill>
        <p:spPr>
          <a:xfrm>
            <a:off x="6629400" y="4267200"/>
            <a:ext cx="770295" cy="1981200"/>
          </a:xfrm>
          <a:prstGeom prst="rect">
            <a:avLst/>
          </a:prstGeom>
        </p:spPr>
      </p:pic>
      <p:sp>
        <p:nvSpPr>
          <p:cNvPr id="20" name="TextBox 19"/>
          <p:cNvSpPr txBox="1"/>
          <p:nvPr/>
        </p:nvSpPr>
        <p:spPr>
          <a:xfrm>
            <a:off x="1143000" y="5943600"/>
            <a:ext cx="3124200" cy="369332"/>
          </a:xfrm>
          <a:prstGeom prst="rect">
            <a:avLst/>
          </a:prstGeom>
          <a:noFill/>
        </p:spPr>
        <p:txBody>
          <a:bodyPr wrap="square" rtlCol="0">
            <a:spAutoFit/>
          </a:bodyPr>
          <a:lstStyle/>
          <a:p>
            <a:pPr algn="ctr"/>
            <a:r>
              <a:rPr lang="en-US" dirty="0" smtClean="0"/>
              <a:t>GAU-8 </a:t>
            </a:r>
            <a:r>
              <a:rPr lang="en-US" i="1" dirty="0" smtClean="0"/>
              <a:t>Avenger</a:t>
            </a:r>
            <a:r>
              <a:rPr lang="en-US" dirty="0" smtClean="0"/>
              <a:t> cannon</a:t>
            </a:r>
            <a:endParaRPr lang="en-US" dirty="0"/>
          </a:p>
        </p:txBody>
      </p:sp>
      <p:sp>
        <p:nvSpPr>
          <p:cNvPr id="21" name="TextBox 20"/>
          <p:cNvSpPr txBox="1"/>
          <p:nvPr/>
        </p:nvSpPr>
        <p:spPr>
          <a:xfrm>
            <a:off x="5562600" y="5334000"/>
            <a:ext cx="1066800" cy="369332"/>
          </a:xfrm>
          <a:prstGeom prst="rect">
            <a:avLst/>
          </a:prstGeom>
          <a:noFill/>
        </p:spPr>
        <p:txBody>
          <a:bodyPr wrap="square" rtlCol="0">
            <a:spAutoFit/>
          </a:bodyPr>
          <a:lstStyle/>
          <a:p>
            <a:r>
              <a:rPr lang="en-US" dirty="0" smtClean="0"/>
              <a:t>20 mm</a:t>
            </a:r>
            <a:endParaRPr lang="en-US" dirty="0"/>
          </a:p>
        </p:txBody>
      </p:sp>
      <p:sp>
        <p:nvSpPr>
          <p:cNvPr id="22" name="TextBox 21"/>
          <p:cNvSpPr txBox="1"/>
          <p:nvPr/>
        </p:nvSpPr>
        <p:spPr>
          <a:xfrm>
            <a:off x="7620000" y="5334000"/>
            <a:ext cx="1295400" cy="369332"/>
          </a:xfrm>
          <a:prstGeom prst="rect">
            <a:avLst/>
          </a:prstGeom>
          <a:noFill/>
        </p:spPr>
        <p:txBody>
          <a:bodyPr wrap="square" rtlCol="0">
            <a:spAutoFit/>
          </a:bodyPr>
          <a:lstStyle/>
          <a:p>
            <a:r>
              <a:rPr lang="en-US" dirty="0" smtClean="0"/>
              <a:t>30 mm DU</a:t>
            </a:r>
            <a:endParaRPr lang="en-US" dirty="0"/>
          </a:p>
        </p:txBody>
      </p:sp>
      <p:sp>
        <p:nvSpPr>
          <p:cNvPr id="23" name="Oval 15"/>
          <p:cNvSpPr>
            <a:spLocks noChangeArrowheads="1"/>
          </p:cNvSpPr>
          <p:nvPr/>
        </p:nvSpPr>
        <p:spPr bwMode="auto">
          <a:xfrm>
            <a:off x="6807199" y="3887258"/>
            <a:ext cx="2167467" cy="2936875"/>
          </a:xfrm>
          <a:prstGeom prst="ellipse">
            <a:avLst/>
          </a:prstGeom>
          <a:noFill/>
          <a:ln w="38100">
            <a:solidFill>
              <a:srgbClr val="FF0000"/>
            </a:solidFill>
            <a:round/>
            <a:headEnd/>
            <a:tailEnd/>
          </a:ln>
        </p:spPr>
        <p:txBody>
          <a:bodyPr lIns="36576" tIns="36576" rIns="36576" bIns="36576">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1+#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childTnLst>
                                </p:cTn>
                              </p:par>
                            </p:childTnLst>
                          </p:cTn>
                        </p:par>
                        <p:par>
                          <p:cTn id="34" fill="hold">
                            <p:stCondLst>
                              <p:cond delay="3000"/>
                            </p:stCondLst>
                            <p:childTnLst>
                              <p:par>
                                <p:cTn id="35" presetID="55"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strVal val="#ppt_w*0.70"/>
                                          </p:val>
                                        </p:tav>
                                        <p:tav tm="100000">
                                          <p:val>
                                            <p:strVal val="#ppt_w"/>
                                          </p:val>
                                        </p:tav>
                                      </p:tavLst>
                                    </p:anim>
                                    <p:anim calcmode="lin" valueType="num">
                                      <p:cBhvr>
                                        <p:cTn id="38" dur="1000" fill="hold"/>
                                        <p:tgtEl>
                                          <p:spTgt spid="23"/>
                                        </p:tgtEl>
                                        <p:attrNameLst>
                                          <p:attrName>ppt_h</p:attrName>
                                        </p:attrNameLst>
                                      </p:cBhvr>
                                      <p:tavLst>
                                        <p:tav tm="0">
                                          <p:val>
                                            <p:strVal val="#ppt_h"/>
                                          </p:val>
                                        </p:tav>
                                        <p:tav tm="100000">
                                          <p:val>
                                            <p:strVal val="#ppt_h"/>
                                          </p:val>
                                        </p:tav>
                                      </p:tavLst>
                                    </p:anim>
                                    <p:animEffect transition="in" filter="fade">
                                      <p:cBhvr>
                                        <p:cTn id="3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09571"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09572"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09573"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09574"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Gulf War Syndrome</a:t>
            </a:r>
          </a:p>
        </p:txBody>
      </p:sp>
      <p:sp>
        <p:nvSpPr>
          <p:cNvPr id="208903" name="Text Box 7"/>
          <p:cNvSpPr txBox="1">
            <a:spLocks noChangeArrowheads="1"/>
          </p:cNvSpPr>
          <p:nvPr/>
        </p:nvSpPr>
        <p:spPr bwMode="auto">
          <a:xfrm>
            <a:off x="381000" y="1828800"/>
            <a:ext cx="7924800" cy="1066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b="1"/>
              <a:t>Approximately 1% of Gulf War vets report symptoms of unknown cause</a:t>
            </a:r>
          </a:p>
        </p:txBody>
      </p:sp>
      <p:sp>
        <p:nvSpPr>
          <p:cNvPr id="208904" name="Text Box 8"/>
          <p:cNvSpPr txBox="1">
            <a:spLocks noChangeArrowheads="1"/>
          </p:cNvSpPr>
          <p:nvPr/>
        </p:nvSpPr>
        <p:spPr bwMode="auto">
          <a:xfrm>
            <a:off x="1295400" y="3168650"/>
            <a:ext cx="47244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t>Possible Sources:</a:t>
            </a:r>
          </a:p>
        </p:txBody>
      </p:sp>
      <p:sp>
        <p:nvSpPr>
          <p:cNvPr id="208905" name="Text Box 9"/>
          <p:cNvSpPr txBox="1">
            <a:spLocks noChangeArrowheads="1"/>
          </p:cNvSpPr>
          <p:nvPr/>
        </p:nvSpPr>
        <p:spPr bwMode="auto">
          <a:xfrm>
            <a:off x="1981200" y="3733800"/>
            <a:ext cx="63023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a:t>• Chemical weapon </a:t>
            </a:r>
            <a:r>
              <a:rPr lang="en-US" sz="2400" b="1" dirty="0" smtClean="0"/>
              <a:t>residue?</a:t>
            </a:r>
            <a:endParaRPr lang="en-US" sz="2400" b="1" dirty="0"/>
          </a:p>
        </p:txBody>
      </p:sp>
      <p:sp>
        <p:nvSpPr>
          <p:cNvPr id="208906" name="Text Box 10"/>
          <p:cNvSpPr txBox="1">
            <a:spLocks noChangeArrowheads="1"/>
          </p:cNvSpPr>
          <p:nvPr/>
        </p:nvSpPr>
        <p:spPr bwMode="auto">
          <a:xfrm>
            <a:off x="1981200" y="4286250"/>
            <a:ext cx="6858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a:t>• Depleted </a:t>
            </a:r>
            <a:r>
              <a:rPr lang="en-US" sz="2400" b="1" dirty="0" smtClean="0"/>
              <a:t>uranium?  </a:t>
            </a:r>
            <a:endParaRPr lang="en-US" sz="2400" b="1" dirty="0"/>
          </a:p>
        </p:txBody>
      </p:sp>
      <p:sp>
        <p:nvSpPr>
          <p:cNvPr id="208907" name="Text Box 11"/>
          <p:cNvSpPr txBox="1">
            <a:spLocks noChangeArrowheads="1"/>
          </p:cNvSpPr>
          <p:nvPr/>
        </p:nvSpPr>
        <p:spPr bwMode="auto">
          <a:xfrm>
            <a:off x="1981200" y="4914900"/>
            <a:ext cx="5715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a:t>• Oil well fire </a:t>
            </a:r>
            <a:r>
              <a:rPr lang="en-US" sz="2400" b="1" dirty="0" smtClean="0"/>
              <a:t>residue?</a:t>
            </a:r>
            <a:endParaRPr lang="en-US" sz="2400" b="1" dirty="0"/>
          </a:p>
        </p:txBody>
      </p:sp>
      <p:sp>
        <p:nvSpPr>
          <p:cNvPr id="208908" name="Text Box 12"/>
          <p:cNvSpPr txBox="1">
            <a:spLocks noChangeArrowheads="1"/>
          </p:cNvSpPr>
          <p:nvPr/>
        </p:nvSpPr>
        <p:spPr bwMode="auto">
          <a:xfrm>
            <a:off x="1962150" y="5505450"/>
            <a:ext cx="4267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a:t>• Other?</a:t>
            </a:r>
          </a:p>
        </p:txBody>
      </p:sp>
      <p:sp>
        <p:nvSpPr>
          <p:cNvPr id="13" name="Slide Number Placeholder 12"/>
          <p:cNvSpPr>
            <a:spLocks noGrp="1"/>
          </p:cNvSpPr>
          <p:nvPr>
            <p:ph type="sldNum" sz="quarter" idx="12"/>
          </p:nvPr>
        </p:nvSpPr>
        <p:spPr/>
        <p:txBody>
          <a:bodyPr/>
          <a:lstStyle/>
          <a:p>
            <a:pPr>
              <a:defRPr/>
            </a:pPr>
            <a:endParaRPr lang="en-US" dirty="0"/>
          </a:p>
        </p:txBody>
      </p:sp>
      <p:pic>
        <p:nvPicPr>
          <p:cNvPr id="14" name="Picture 13" descr="Gulf War-oilwell fires.jpg"/>
          <p:cNvPicPr>
            <a:picLocks noChangeAspect="1"/>
          </p:cNvPicPr>
          <p:nvPr/>
        </p:nvPicPr>
        <p:blipFill>
          <a:blip r:embed="rId4"/>
          <a:stretch>
            <a:fillRect/>
          </a:stretch>
        </p:blipFill>
        <p:spPr>
          <a:xfrm>
            <a:off x="5715000" y="3921125"/>
            <a:ext cx="3060700" cy="20725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8907"/>
                                        </p:tgtEl>
                                        <p:attrNameLst>
                                          <p:attrName>style.visibility</p:attrName>
                                        </p:attrNameLst>
                                      </p:cBhvr>
                                      <p:to>
                                        <p:strVal val="visible"/>
                                      </p:to>
                                    </p:set>
                                    <p:animEffect transition="in" filter="dissolve">
                                      <p:cBhvr>
                                        <p:cTn id="7" dur="1000"/>
                                        <p:tgtEl>
                                          <p:spTgt spid="20890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4"/>
                                        </p:tgtEl>
                                        <p:attrNameLst>
                                          <p:attrName>style.visibility</p:attrName>
                                        </p:attrNameLst>
                                      </p:cBhvr>
                                      <p:to>
                                        <p:strVal val="hidden"/>
                                      </p:to>
                                    </p:set>
                                  </p:childTnLst>
                                </p:cTn>
                              </p:par>
                            </p:childTnLst>
                          </p:cTn>
                        </p:par>
                        <p:par>
                          <p:cTn id="16" fill="hold">
                            <p:stCondLst>
                              <p:cond delay="0"/>
                            </p:stCondLst>
                            <p:childTnLst>
                              <p:par>
                                <p:cTn id="17" presetID="9" presetClass="entr" presetSubtype="0" fill="hold" grpId="0" nodeType="afterEffect">
                                  <p:stCondLst>
                                    <p:cond delay="0"/>
                                  </p:stCondLst>
                                  <p:childTnLst>
                                    <p:set>
                                      <p:cBhvr>
                                        <p:cTn id="18" dur="1" fill="hold">
                                          <p:stCondLst>
                                            <p:cond delay="0"/>
                                          </p:stCondLst>
                                        </p:cTn>
                                        <p:tgtEl>
                                          <p:spTgt spid="208908"/>
                                        </p:tgtEl>
                                        <p:attrNameLst>
                                          <p:attrName>style.visibility</p:attrName>
                                        </p:attrNameLst>
                                      </p:cBhvr>
                                      <p:to>
                                        <p:strVal val="visible"/>
                                      </p:to>
                                    </p:set>
                                    <p:animEffect transition="in" filter="dissolve">
                                      <p:cBhvr>
                                        <p:cTn id="19" dur="1000"/>
                                        <p:tgtEl>
                                          <p:spTgt spid="208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7" grpId="0"/>
      <p:bldP spid="20890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11619"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11620"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11621"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11622"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The 100 Hour War</a:t>
            </a:r>
          </a:p>
        </p:txBody>
      </p:sp>
      <p:pic>
        <p:nvPicPr>
          <p:cNvPr id="111623" name="Picture 7" descr="ds_abrams2"/>
          <p:cNvPicPr>
            <a:picLocks noChangeAspect="1" noChangeArrowheads="1"/>
          </p:cNvPicPr>
          <p:nvPr/>
        </p:nvPicPr>
        <p:blipFill>
          <a:blip r:embed="rId4"/>
          <a:srcRect/>
          <a:stretch>
            <a:fillRect/>
          </a:stretch>
        </p:blipFill>
        <p:spPr bwMode="auto">
          <a:xfrm>
            <a:off x="4572000" y="3581400"/>
            <a:ext cx="4381500" cy="2901950"/>
          </a:xfrm>
          <a:prstGeom prst="rect">
            <a:avLst/>
          </a:prstGeom>
          <a:noFill/>
          <a:ln w="9525">
            <a:noFill/>
            <a:miter lim="800000"/>
            <a:headEnd/>
            <a:tailEnd/>
          </a:ln>
        </p:spPr>
      </p:pic>
      <p:pic>
        <p:nvPicPr>
          <p:cNvPr id="111624" name="Picture 8" descr="ds_abrams"/>
          <p:cNvPicPr>
            <a:picLocks noChangeAspect="1" noChangeArrowheads="1"/>
          </p:cNvPicPr>
          <p:nvPr/>
        </p:nvPicPr>
        <p:blipFill>
          <a:blip r:embed="rId5"/>
          <a:srcRect/>
          <a:stretch>
            <a:fillRect/>
          </a:stretch>
        </p:blipFill>
        <p:spPr bwMode="auto">
          <a:xfrm>
            <a:off x="838200" y="2044700"/>
            <a:ext cx="4191000" cy="2767013"/>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48600A18-FD0C-5A44-9C20-6899F61E7901}"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13667"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13668"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13669"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13670"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The Perfect War?</a:t>
            </a:r>
          </a:p>
        </p:txBody>
      </p:sp>
      <p:sp>
        <p:nvSpPr>
          <p:cNvPr id="108551" name="Text Box 7"/>
          <p:cNvSpPr txBox="1">
            <a:spLocks noChangeArrowheads="1"/>
          </p:cNvSpPr>
          <p:nvPr/>
        </p:nvSpPr>
        <p:spPr bwMode="auto">
          <a:xfrm>
            <a:off x="990600" y="2667000"/>
            <a:ext cx="71628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a:t>The Weinberger Doctrine (1984)</a:t>
            </a:r>
          </a:p>
        </p:txBody>
      </p:sp>
      <p:sp>
        <p:nvSpPr>
          <p:cNvPr id="108557" name="Text Box 13"/>
          <p:cNvSpPr txBox="1">
            <a:spLocks noChangeArrowheads="1"/>
          </p:cNvSpPr>
          <p:nvPr/>
        </p:nvSpPr>
        <p:spPr bwMode="auto">
          <a:xfrm>
            <a:off x="1447800" y="1828800"/>
            <a:ext cx="68580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t>Lessons Of Vietnam War Applied</a:t>
            </a:r>
          </a:p>
        </p:txBody>
      </p:sp>
      <p:sp>
        <p:nvSpPr>
          <p:cNvPr id="9" name="Slide Number Placeholder 8"/>
          <p:cNvSpPr>
            <a:spLocks noGrp="1"/>
          </p:cNvSpPr>
          <p:nvPr>
            <p:ph type="sldNum" sz="quarter" idx="12"/>
          </p:nvPr>
        </p:nvSpPr>
        <p:spPr/>
        <p:txBody>
          <a:bodyPr/>
          <a:lstStyle/>
          <a:p>
            <a:pPr>
              <a:defRPr/>
            </a:pPr>
            <a:fld id="{353CF09A-1ED3-6546-B60B-BA8A9CCC461F}" type="slidenum">
              <a:rPr lang="en-US" smtClean="0"/>
              <a:pPr>
                <a:defRPr/>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57"/>
                                        </p:tgtEl>
                                        <p:attrNameLst>
                                          <p:attrName>style.visibility</p:attrName>
                                        </p:attrNameLst>
                                      </p:cBhvr>
                                      <p:to>
                                        <p:strVal val="visible"/>
                                      </p:to>
                                    </p:set>
                                    <p:animEffect transition="in" filter="dissolve">
                                      <p:cBhvr>
                                        <p:cTn id="7" dur="500"/>
                                        <p:tgtEl>
                                          <p:spTgt spid="1085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51"/>
                                        </p:tgtEl>
                                        <p:attrNameLst>
                                          <p:attrName>style.visibility</p:attrName>
                                        </p:attrNameLst>
                                      </p:cBhvr>
                                      <p:to>
                                        <p:strVal val="visible"/>
                                      </p:to>
                                    </p:set>
                                    <p:animEffect transition="in" filter="dissolve">
                                      <p:cBhvr>
                                        <p:cTn id="12" dur="500"/>
                                        <p:tgtEl>
                                          <p:spTgt spid="10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p:bldP spid="10855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160463" y="1154113"/>
            <a:ext cx="6858000" cy="5011737"/>
          </a:xfrm>
          <a:prstGeom prst="rect">
            <a:avLst/>
          </a:prstGeom>
          <a:noFill/>
          <a:ln w="9525">
            <a:noFill/>
            <a:miter lim="800000"/>
            <a:headEnd/>
            <a:tailEnd/>
          </a:ln>
        </p:spPr>
        <p:txBody>
          <a:bodyPr>
            <a:prstTxWarp prst="textNoShape">
              <a:avLst/>
            </a:prstTxWarp>
            <a:spAutoFit/>
          </a:bodyPr>
          <a:lstStyle/>
          <a:p>
            <a:r>
              <a:rPr lang="en-US" sz="1600" b="1" dirty="0">
                <a:solidFill>
                  <a:schemeClr val="bg2"/>
                </a:solidFill>
              </a:rPr>
              <a:t>• The United States should not commit forces to combat overseas unless the particular engagement or occasion is deemed </a:t>
            </a:r>
            <a:r>
              <a:rPr lang="en-US" sz="1600" b="1" dirty="0"/>
              <a:t>vital to our national interest</a:t>
            </a:r>
            <a:r>
              <a:rPr lang="en-US" sz="1600" b="1" dirty="0">
                <a:solidFill>
                  <a:schemeClr val="bg2"/>
                </a:solidFill>
              </a:rPr>
              <a:t> or that of our allies . . . .</a:t>
            </a:r>
          </a:p>
          <a:p>
            <a:endParaRPr lang="en-US" sz="1600" b="1" dirty="0">
              <a:solidFill>
                <a:schemeClr val="bg2"/>
              </a:solidFill>
            </a:endParaRPr>
          </a:p>
          <a:p>
            <a:r>
              <a:rPr lang="en-US" sz="1600" b="1" dirty="0">
                <a:solidFill>
                  <a:schemeClr val="bg2"/>
                </a:solidFill>
              </a:rPr>
              <a:t>• If we decide it is necessary to put combat troops into a given situation, we should do so wholeheartedly and </a:t>
            </a:r>
            <a:r>
              <a:rPr lang="en-US" sz="1600" b="1" dirty="0"/>
              <a:t>with the clear intention of winning</a:t>
            </a:r>
            <a:r>
              <a:rPr lang="en-US" sz="1600" b="1" dirty="0">
                <a:solidFill>
                  <a:schemeClr val="bg2"/>
                </a:solidFill>
              </a:rPr>
              <a:t> . . . .</a:t>
            </a:r>
          </a:p>
          <a:p>
            <a:endParaRPr lang="en-US" sz="1600" b="1" dirty="0">
              <a:solidFill>
                <a:schemeClr val="bg2"/>
              </a:solidFill>
            </a:endParaRPr>
          </a:p>
          <a:p>
            <a:r>
              <a:rPr lang="en-US" sz="1600" b="1" dirty="0">
                <a:solidFill>
                  <a:schemeClr val="bg2"/>
                </a:solidFill>
              </a:rPr>
              <a:t>• If we do decide to commit forces to combat overseas, we should have </a:t>
            </a:r>
            <a:r>
              <a:rPr lang="en-US" sz="1600" b="1" dirty="0"/>
              <a:t>clearly defined political and military objectives</a:t>
            </a:r>
            <a:r>
              <a:rPr lang="en-US" sz="1600" b="1" dirty="0">
                <a:solidFill>
                  <a:schemeClr val="bg2"/>
                </a:solidFill>
              </a:rPr>
              <a:t> . . . .</a:t>
            </a:r>
          </a:p>
          <a:p>
            <a:endParaRPr lang="en-US" sz="1600" b="1" dirty="0">
              <a:solidFill>
                <a:schemeClr val="bg2"/>
              </a:solidFill>
            </a:endParaRPr>
          </a:p>
          <a:p>
            <a:r>
              <a:rPr lang="en-US" sz="1600" b="1" dirty="0">
                <a:solidFill>
                  <a:schemeClr val="bg2"/>
                </a:solidFill>
              </a:rPr>
              <a:t>• The relationship between our </a:t>
            </a:r>
            <a:r>
              <a:rPr lang="en-US" sz="1600" b="1" dirty="0"/>
              <a:t>objectives and the forces we have committed</a:t>
            </a:r>
            <a:r>
              <a:rPr lang="en-US" sz="1600" b="1" dirty="0">
                <a:solidFill>
                  <a:schemeClr val="bg2"/>
                </a:solidFill>
              </a:rPr>
              <a:t>  -- their size, composition, and disposition -- </a:t>
            </a:r>
            <a:r>
              <a:rPr lang="en-US" sz="1600" b="1" dirty="0"/>
              <a:t>must be continually reassessed</a:t>
            </a:r>
            <a:r>
              <a:rPr lang="en-US" sz="1600" b="1" dirty="0">
                <a:solidFill>
                  <a:schemeClr val="bg2"/>
                </a:solidFill>
              </a:rPr>
              <a:t> and adjusted if necessary . . . .</a:t>
            </a:r>
          </a:p>
          <a:p>
            <a:endParaRPr lang="en-US" sz="1600" b="1" dirty="0">
              <a:solidFill>
                <a:schemeClr val="bg2"/>
              </a:solidFill>
            </a:endParaRPr>
          </a:p>
          <a:p>
            <a:r>
              <a:rPr lang="en-US" sz="1600" b="1" dirty="0">
                <a:solidFill>
                  <a:schemeClr val="bg2"/>
                </a:solidFill>
              </a:rPr>
              <a:t>• Before the United States commits combat forces abroad, there must be some reasonable assurance we will have the </a:t>
            </a:r>
            <a:r>
              <a:rPr lang="en-US" sz="1600" b="1" dirty="0"/>
              <a:t>support of the American people</a:t>
            </a:r>
            <a:r>
              <a:rPr lang="en-US" sz="1600" b="1" dirty="0">
                <a:solidFill>
                  <a:schemeClr val="bg2"/>
                </a:solidFill>
              </a:rPr>
              <a:t> and their elected representatives in Congress . . . .</a:t>
            </a:r>
          </a:p>
          <a:p>
            <a:r>
              <a:rPr lang="en-US" sz="1600" b="1" dirty="0">
                <a:solidFill>
                  <a:schemeClr val="bg2"/>
                </a:solidFill>
              </a:rPr>
              <a:t> </a:t>
            </a:r>
          </a:p>
          <a:p>
            <a:r>
              <a:rPr lang="en-US" sz="1600" b="1" dirty="0">
                <a:solidFill>
                  <a:schemeClr val="bg2"/>
                </a:solidFill>
              </a:rPr>
              <a:t>• The commitment of US forces to combat should be a </a:t>
            </a:r>
            <a:r>
              <a:rPr lang="en-US" sz="1600" b="1" dirty="0"/>
              <a:t>last resort</a:t>
            </a:r>
            <a:r>
              <a:rPr lang="en-US" b="1" dirty="0">
                <a:solidFill>
                  <a:schemeClr val="bg2"/>
                </a:solidFill>
              </a:rPr>
              <a:t>.</a:t>
            </a:r>
            <a:endParaRPr lang="en-US" b="1" dirty="0">
              <a:solidFill>
                <a:srgbClr val="000000"/>
              </a:solidFill>
            </a:endParaRPr>
          </a:p>
        </p:txBody>
      </p:sp>
      <p:sp>
        <p:nvSpPr>
          <p:cNvPr id="115715" name="Text Box 3"/>
          <p:cNvSpPr txBox="1">
            <a:spLocks noChangeArrowheads="1"/>
          </p:cNvSpPr>
          <p:nvPr/>
        </p:nvSpPr>
        <p:spPr bwMode="auto">
          <a:xfrm>
            <a:off x="2370138" y="381000"/>
            <a:ext cx="4470400" cy="5191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b="1"/>
              <a:t>Weinberger Doctrine</a:t>
            </a:r>
          </a:p>
        </p:txBody>
      </p:sp>
      <p:pic>
        <p:nvPicPr>
          <p:cNvPr id="30730" name="Picture 10" descr="buzz_medium"/>
          <p:cNvPicPr>
            <a:picLocks noChangeAspect="1" noChangeArrowheads="1"/>
          </p:cNvPicPr>
          <p:nvPr/>
        </p:nvPicPr>
        <p:blipFill>
          <a:blip r:embed="rId3"/>
          <a:srcRect/>
          <a:stretch>
            <a:fillRect/>
          </a:stretch>
        </p:blipFill>
        <p:spPr bwMode="auto">
          <a:xfrm>
            <a:off x="8153400" y="228600"/>
            <a:ext cx="474663" cy="465138"/>
          </a:xfrm>
          <a:prstGeom prst="rect">
            <a:avLst/>
          </a:prstGeom>
          <a:noFill/>
          <a:ln w="9525">
            <a:noFill/>
            <a:miter lim="800000"/>
            <a:headEnd/>
            <a:tailEnd/>
          </a:ln>
        </p:spPr>
      </p:pic>
      <p:sp>
        <p:nvSpPr>
          <p:cNvPr id="5" name="TextBox 4"/>
          <p:cNvSpPr txBox="1"/>
          <p:nvPr/>
        </p:nvSpPr>
        <p:spPr>
          <a:xfrm>
            <a:off x="1143000" y="1143000"/>
            <a:ext cx="7696200" cy="5262980"/>
          </a:xfrm>
          <a:prstGeom prst="rect">
            <a:avLst/>
          </a:prstGeom>
          <a:noFill/>
        </p:spPr>
        <p:txBody>
          <a:bodyPr wrap="square" rtlCol="0">
            <a:spAutoFit/>
          </a:bodyPr>
          <a:lstStyle/>
          <a:p>
            <a:r>
              <a:rPr lang="en-US" sz="1600" b="1" dirty="0" smtClean="0">
                <a:solidFill>
                  <a:schemeClr val="bg2"/>
                </a:solidFill>
              </a:rPr>
              <a:t>• … </a:t>
            </a:r>
            <a:r>
              <a:rPr lang="en-US" sz="1600" b="1" dirty="0" smtClean="0"/>
              <a:t>vital to our national interest</a:t>
            </a:r>
            <a:r>
              <a:rPr lang="en-US" sz="1600" b="1" dirty="0" smtClean="0">
                <a:solidFill>
                  <a:schemeClr val="bg2"/>
                </a:solidFill>
              </a:rPr>
              <a:t> or that of our allies . . . .</a:t>
            </a:r>
          </a:p>
          <a:p>
            <a:endParaRPr lang="en-US" sz="1600" b="1" dirty="0" smtClean="0">
              <a:solidFill>
                <a:schemeClr val="bg2"/>
              </a:solidFill>
            </a:endParaRPr>
          </a:p>
          <a:p>
            <a:endParaRPr lang="en-US" sz="1600" b="1" dirty="0" smtClean="0">
              <a:solidFill>
                <a:schemeClr val="bg2"/>
              </a:solidFill>
            </a:endParaRPr>
          </a:p>
          <a:p>
            <a:endParaRPr lang="en-US" sz="1600" b="1" dirty="0" smtClean="0">
              <a:solidFill>
                <a:schemeClr val="bg2"/>
              </a:solidFill>
            </a:endParaRPr>
          </a:p>
          <a:p>
            <a:r>
              <a:rPr lang="en-US" sz="1600" b="1" dirty="0" smtClean="0">
                <a:solidFill>
                  <a:schemeClr val="bg2"/>
                </a:solidFill>
              </a:rPr>
              <a:t>• … </a:t>
            </a:r>
            <a:r>
              <a:rPr lang="en-US" sz="1600" b="1" dirty="0" smtClean="0"/>
              <a:t>with the clear intention of winning</a:t>
            </a:r>
            <a:r>
              <a:rPr lang="en-US" sz="1600" b="1" dirty="0" smtClean="0">
                <a:solidFill>
                  <a:schemeClr val="bg2"/>
                </a:solidFill>
              </a:rPr>
              <a:t> . . . .</a:t>
            </a:r>
          </a:p>
          <a:p>
            <a:endParaRPr lang="en-US" sz="1600" b="1" dirty="0" smtClean="0">
              <a:solidFill>
                <a:schemeClr val="bg2"/>
              </a:solidFill>
            </a:endParaRPr>
          </a:p>
          <a:p>
            <a:endParaRPr lang="en-US" sz="1600" b="1" dirty="0" smtClean="0">
              <a:solidFill>
                <a:schemeClr val="bg2"/>
              </a:solidFill>
            </a:endParaRPr>
          </a:p>
          <a:p>
            <a:endParaRPr lang="en-US" sz="1600" b="1" dirty="0" smtClean="0">
              <a:solidFill>
                <a:schemeClr val="bg2"/>
              </a:solidFill>
            </a:endParaRPr>
          </a:p>
          <a:p>
            <a:r>
              <a:rPr lang="en-US" sz="1600" b="1" dirty="0" smtClean="0">
                <a:solidFill>
                  <a:schemeClr val="bg2"/>
                </a:solidFill>
              </a:rPr>
              <a:t>• … </a:t>
            </a:r>
            <a:r>
              <a:rPr lang="en-US" sz="1600" b="1" dirty="0" smtClean="0"/>
              <a:t>clearly defined political and military objectives</a:t>
            </a:r>
            <a:r>
              <a:rPr lang="en-US" sz="1600" b="1" dirty="0" smtClean="0">
                <a:solidFill>
                  <a:schemeClr val="bg2"/>
                </a:solidFill>
              </a:rPr>
              <a:t> . . . .</a:t>
            </a:r>
          </a:p>
          <a:p>
            <a:endParaRPr lang="en-US" sz="1600" b="1" dirty="0" smtClean="0">
              <a:solidFill>
                <a:schemeClr val="bg2"/>
              </a:solidFill>
            </a:endParaRPr>
          </a:p>
          <a:p>
            <a:endParaRPr lang="en-US" sz="1600" b="1" dirty="0" smtClean="0">
              <a:solidFill>
                <a:schemeClr val="bg2"/>
              </a:solidFill>
            </a:endParaRPr>
          </a:p>
          <a:p>
            <a:r>
              <a:rPr lang="en-US" sz="1600" b="1" dirty="0" smtClean="0">
                <a:solidFill>
                  <a:schemeClr val="bg2"/>
                </a:solidFill>
              </a:rPr>
              <a:t>• … </a:t>
            </a:r>
            <a:r>
              <a:rPr lang="en-US" sz="1600" b="1" dirty="0" smtClean="0"/>
              <a:t>objectives </a:t>
            </a:r>
            <a:r>
              <a:rPr lang="en-US" sz="1600" b="1" dirty="0" smtClean="0">
                <a:solidFill>
                  <a:schemeClr val="bg2"/>
                </a:solidFill>
              </a:rPr>
              <a:t> … </a:t>
            </a:r>
            <a:r>
              <a:rPr lang="en-US" sz="1600" b="1" dirty="0" smtClean="0"/>
              <a:t>must be continually reassessed</a:t>
            </a:r>
            <a:r>
              <a:rPr lang="en-US" sz="1600" b="1" dirty="0" smtClean="0">
                <a:solidFill>
                  <a:schemeClr val="bg2"/>
                </a:solidFill>
              </a:rPr>
              <a:t> </a:t>
            </a:r>
            <a:r>
              <a:rPr lang="en-US" sz="1600" b="1" dirty="0" smtClean="0"/>
              <a:t>and adjusted </a:t>
            </a:r>
            <a:r>
              <a:rPr lang="en-US" sz="1600" b="1" dirty="0" smtClean="0">
                <a:solidFill>
                  <a:schemeClr val="bg2"/>
                </a:solidFill>
              </a:rPr>
              <a:t>. . . .</a:t>
            </a:r>
          </a:p>
          <a:p>
            <a:endParaRPr lang="en-US" sz="1600" b="1" dirty="0" smtClean="0">
              <a:solidFill>
                <a:schemeClr val="bg2"/>
              </a:solidFill>
            </a:endParaRPr>
          </a:p>
          <a:p>
            <a:endParaRPr lang="en-US" sz="1600" b="1" dirty="0" smtClean="0">
              <a:solidFill>
                <a:schemeClr val="bg2"/>
              </a:solidFill>
            </a:endParaRPr>
          </a:p>
          <a:p>
            <a:endParaRPr lang="en-US" sz="1600" b="1" dirty="0" smtClean="0">
              <a:solidFill>
                <a:schemeClr val="bg2"/>
              </a:solidFill>
            </a:endParaRPr>
          </a:p>
          <a:p>
            <a:r>
              <a:rPr lang="en-US" sz="1600" b="1" dirty="0" smtClean="0">
                <a:solidFill>
                  <a:schemeClr val="bg2"/>
                </a:solidFill>
              </a:rPr>
              <a:t>• … </a:t>
            </a:r>
            <a:r>
              <a:rPr lang="en-US" sz="1600" b="1" dirty="0" smtClean="0"/>
              <a:t>support of the American people</a:t>
            </a:r>
            <a:r>
              <a:rPr lang="en-US" sz="1600" b="1" dirty="0" smtClean="0">
                <a:solidFill>
                  <a:schemeClr val="bg2"/>
                </a:solidFill>
              </a:rPr>
              <a:t>  . . .</a:t>
            </a:r>
          </a:p>
          <a:p>
            <a:r>
              <a:rPr lang="en-US" sz="1600" b="1" dirty="0" smtClean="0">
                <a:solidFill>
                  <a:schemeClr val="bg2"/>
                </a:solidFill>
              </a:rPr>
              <a:t> </a:t>
            </a:r>
          </a:p>
          <a:p>
            <a:endParaRPr lang="en-US" sz="1600" b="1" dirty="0" smtClean="0">
              <a:solidFill>
                <a:schemeClr val="bg2"/>
              </a:solidFill>
            </a:endParaRPr>
          </a:p>
          <a:p>
            <a:endParaRPr lang="en-US" sz="1600" b="1" dirty="0" smtClean="0">
              <a:solidFill>
                <a:schemeClr val="bg2"/>
              </a:solidFill>
            </a:endParaRPr>
          </a:p>
          <a:p>
            <a:r>
              <a:rPr lang="en-US" sz="1600" b="1" dirty="0" smtClean="0">
                <a:solidFill>
                  <a:schemeClr val="bg2"/>
                </a:solidFill>
              </a:rPr>
              <a:t>• … </a:t>
            </a:r>
            <a:r>
              <a:rPr lang="en-US" sz="1600" b="1" dirty="0" smtClean="0"/>
              <a:t>last resort</a:t>
            </a:r>
            <a:r>
              <a:rPr lang="en-US" sz="1600" b="1" dirty="0" smtClean="0">
                <a:solidFill>
                  <a:schemeClr val="bg2"/>
                </a:solidFill>
              </a:rPr>
              <a:t>..</a:t>
            </a:r>
            <a:endParaRPr lang="en-US" sz="1600" b="1" dirty="0" smtClean="0">
              <a:solidFill>
                <a:srgbClr val="000000"/>
              </a:solidFill>
            </a:endParaRPr>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0730"/>
                                        </p:tgtEl>
                                        <p:attrNameLst>
                                          <p:attrName>style.visibility</p:attrName>
                                        </p:attrNameLst>
                                      </p:cBhvr>
                                      <p:to>
                                        <p:strVal val="visible"/>
                                      </p:to>
                                    </p:set>
                                    <p:anim calcmode="lin" valueType="num">
                                      <p:cBhvr additive="base">
                                        <p:cTn id="7" dur="1000" fill="hold"/>
                                        <p:tgtEl>
                                          <p:spTgt spid="30730"/>
                                        </p:tgtEl>
                                        <p:attrNameLst>
                                          <p:attrName>ppt_x</p:attrName>
                                        </p:attrNameLst>
                                      </p:cBhvr>
                                      <p:tavLst>
                                        <p:tav tm="0">
                                          <p:val>
                                            <p:strVal val="0-#ppt_w/2"/>
                                          </p:val>
                                        </p:tav>
                                        <p:tav tm="100000">
                                          <p:val>
                                            <p:strVal val="#ppt_x"/>
                                          </p:val>
                                        </p:tav>
                                      </p:tavLst>
                                    </p:anim>
                                    <p:anim calcmode="lin" valueType="num">
                                      <p:cBhvr additive="base">
                                        <p:cTn id="8" dur="1000" fill="hold"/>
                                        <p:tgtEl>
                                          <p:spTgt spid="307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0730"/>
                                        </p:tgtEl>
                                      </p:cBhvr>
                                    </p:animEffect>
                                    <p:set>
                                      <p:cBhvr>
                                        <p:cTn id="13" dur="1" fill="hold">
                                          <p:stCondLst>
                                            <p:cond delay="499"/>
                                          </p:stCondLst>
                                        </p:cTn>
                                        <p:tgtEl>
                                          <p:spTgt spid="3073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115714"/>
                                        </p:tgtEl>
                                      </p:cBhvr>
                                    </p:animEffect>
                                    <p:set>
                                      <p:cBhvr>
                                        <p:cTn id="16" dur="1" fill="hold">
                                          <p:stCondLst>
                                            <p:cond delay="999"/>
                                          </p:stCondLst>
                                        </p:cTn>
                                        <p:tgtEl>
                                          <p:spTgt spid="11571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17763"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17764"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17765"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17766"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The Perfect War?</a:t>
            </a:r>
          </a:p>
        </p:txBody>
      </p:sp>
      <p:sp>
        <p:nvSpPr>
          <p:cNvPr id="202759" name="Text Box 7"/>
          <p:cNvSpPr txBox="1">
            <a:spLocks noChangeArrowheads="1"/>
          </p:cNvSpPr>
          <p:nvPr/>
        </p:nvSpPr>
        <p:spPr bwMode="auto">
          <a:xfrm>
            <a:off x="990600" y="2849563"/>
            <a:ext cx="7162800" cy="579437"/>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200" b="1"/>
              <a:t>The 100 Hour War (?)</a:t>
            </a:r>
          </a:p>
        </p:txBody>
      </p:sp>
      <p:sp>
        <p:nvSpPr>
          <p:cNvPr id="202760" name="Text Box 8"/>
          <p:cNvSpPr txBox="1">
            <a:spLocks noChangeArrowheads="1"/>
          </p:cNvSpPr>
          <p:nvPr/>
        </p:nvSpPr>
        <p:spPr bwMode="auto">
          <a:xfrm>
            <a:off x="1714500" y="3886200"/>
            <a:ext cx="6057900" cy="584776"/>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200" b="1" dirty="0" smtClean="0"/>
              <a:t>After a 38 </a:t>
            </a:r>
            <a:r>
              <a:rPr lang="en-US" sz="3200" b="1" dirty="0"/>
              <a:t>Day Air </a:t>
            </a:r>
            <a:r>
              <a:rPr lang="en-US" sz="3200" b="1" dirty="0" smtClean="0"/>
              <a:t>Campaign!</a:t>
            </a:r>
            <a:endParaRPr lang="en-US" sz="3200" b="1" dirty="0"/>
          </a:p>
        </p:txBody>
      </p:sp>
      <p:sp>
        <p:nvSpPr>
          <p:cNvPr id="202761" name="Text Box 9"/>
          <p:cNvSpPr txBox="1">
            <a:spLocks noChangeArrowheads="1"/>
          </p:cNvSpPr>
          <p:nvPr/>
        </p:nvSpPr>
        <p:spPr bwMode="auto">
          <a:xfrm>
            <a:off x="762000" y="4876800"/>
            <a:ext cx="7924800" cy="584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b="1" dirty="0"/>
              <a:t>Could/Should We Have Gone Further?</a:t>
            </a:r>
          </a:p>
        </p:txBody>
      </p:sp>
      <p:sp>
        <p:nvSpPr>
          <p:cNvPr id="117770" name="Text Box 10"/>
          <p:cNvSpPr txBox="1">
            <a:spLocks noChangeArrowheads="1"/>
          </p:cNvSpPr>
          <p:nvPr/>
        </p:nvSpPr>
        <p:spPr bwMode="auto">
          <a:xfrm>
            <a:off x="1447800" y="1828800"/>
            <a:ext cx="68580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t>Lessons of Vietnam War Applied </a:t>
            </a:r>
          </a:p>
        </p:txBody>
      </p:sp>
      <p:sp>
        <p:nvSpPr>
          <p:cNvPr id="11" name="Slide Number Placeholder 10"/>
          <p:cNvSpPr>
            <a:spLocks noGrp="1"/>
          </p:cNvSpPr>
          <p:nvPr>
            <p:ph type="sldNum" sz="quarter" idx="12"/>
          </p:nvPr>
        </p:nvSpPr>
        <p:spPr/>
        <p:txBody>
          <a:bodyPr/>
          <a:lstStyle/>
          <a:p>
            <a:pPr>
              <a:defRPr/>
            </a:pPr>
            <a:fld id="{B26675A0-C2FC-E441-BD85-C80D80EAC18A}" type="slidenum">
              <a:rPr lang="en-US" smtClean="0"/>
              <a:pPr>
                <a:defRPr/>
              </a:pPr>
              <a:t>56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2759"/>
                                        </p:tgtEl>
                                        <p:attrNameLst>
                                          <p:attrName>style.visibility</p:attrName>
                                        </p:attrNameLst>
                                      </p:cBhvr>
                                      <p:to>
                                        <p:strVal val="visible"/>
                                      </p:to>
                                    </p:set>
                                    <p:animEffect transition="in" filter="dissolve">
                                      <p:cBhvr>
                                        <p:cTn id="7" dur="2000"/>
                                        <p:tgtEl>
                                          <p:spTgt spid="2027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2760"/>
                                        </p:tgtEl>
                                        <p:attrNameLst>
                                          <p:attrName>style.visibility</p:attrName>
                                        </p:attrNameLst>
                                      </p:cBhvr>
                                      <p:to>
                                        <p:strVal val="visible"/>
                                      </p:to>
                                    </p:set>
                                    <p:animEffect transition="in" filter="dissolve">
                                      <p:cBhvr>
                                        <p:cTn id="12" dur="1000"/>
                                        <p:tgtEl>
                                          <p:spTgt spid="2027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2761"/>
                                        </p:tgtEl>
                                        <p:attrNameLst>
                                          <p:attrName>style.visibility</p:attrName>
                                        </p:attrNameLst>
                                      </p:cBhvr>
                                      <p:to>
                                        <p:strVal val="visible"/>
                                      </p:to>
                                    </p:set>
                                    <p:animEffect transition="in" filter="dissolve">
                                      <p:cBhvr>
                                        <p:cTn id="17" dur="1000"/>
                                        <p:tgtEl>
                                          <p:spTgt spid="202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9" grpId="0"/>
      <p:bldP spid="202760" grpId="0"/>
      <p:bldP spid="20276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19811"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19812"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19813"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19814"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Controversy</a:t>
            </a:r>
          </a:p>
        </p:txBody>
      </p:sp>
      <p:sp>
        <p:nvSpPr>
          <p:cNvPr id="115719" name="Text Box 7"/>
          <p:cNvSpPr txBox="1">
            <a:spLocks noChangeArrowheads="1"/>
          </p:cNvSpPr>
          <p:nvPr/>
        </p:nvSpPr>
        <p:spPr bwMode="auto">
          <a:xfrm>
            <a:off x="1143000" y="2667000"/>
            <a:ext cx="7162800" cy="5794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b="1"/>
              <a:t>Why did we not go on to Baghdad?</a:t>
            </a:r>
          </a:p>
        </p:txBody>
      </p:sp>
      <p:sp>
        <p:nvSpPr>
          <p:cNvPr id="119816" name="Slide Number Placeholder 7"/>
          <p:cNvSpPr>
            <a:spLocks noGrp="1"/>
          </p:cNvSpPr>
          <p:nvPr>
            <p:ph type="sldNum" sz="quarter" idx="12"/>
          </p:nvPr>
        </p:nvSpPr>
        <p:spPr>
          <a:xfrm>
            <a:off x="6934200" y="6172200"/>
            <a:ext cx="1905000" cy="457200"/>
          </a:xfrm>
          <a:noFill/>
        </p:spPr>
        <p:txBody>
          <a:bodyPr/>
          <a:lstStyle/>
          <a:p>
            <a:fld id="{422D4360-43F7-F64B-9FAF-802A41BA6A8A}" type="slidenum">
              <a:rPr lang="en-US" smtClean="0">
                <a:solidFill>
                  <a:srgbClr val="808080"/>
                </a:solidFill>
                <a:latin typeface="Helvetica" charset="0"/>
                <a:ea typeface="Arial" charset="0"/>
                <a:cs typeface="Arial" charset="0"/>
              </a:rPr>
              <a:pPr/>
              <a:t>57</a:t>
            </a:fld>
            <a:endParaRPr lang="en-US" smtClean="0">
              <a:solidFill>
                <a:srgbClr val="808080"/>
              </a:solidFill>
              <a:latin typeface="Helvetica" charset="0"/>
              <a:ea typeface="Arial" charset="0"/>
              <a:cs typeface="Arial" charset="0"/>
            </a:endParaRPr>
          </a:p>
        </p:txBody>
      </p:sp>
      <p:pic>
        <p:nvPicPr>
          <p:cNvPr id="10" name="Picture 10" descr="buzz_medium"/>
          <p:cNvPicPr>
            <a:picLocks noChangeAspect="1" noChangeArrowheads="1"/>
          </p:cNvPicPr>
          <p:nvPr/>
        </p:nvPicPr>
        <p:blipFill>
          <a:blip r:embed="rId4"/>
          <a:srcRect/>
          <a:stretch>
            <a:fillRect/>
          </a:stretch>
        </p:blipFill>
        <p:spPr bwMode="auto">
          <a:xfrm>
            <a:off x="8153400" y="228600"/>
            <a:ext cx="474663" cy="465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5719"/>
                                        </p:tgtEl>
                                        <p:attrNameLst>
                                          <p:attrName>style.visibility</p:attrName>
                                        </p:attrNameLst>
                                      </p:cBhvr>
                                      <p:to>
                                        <p:strVal val="visible"/>
                                      </p:to>
                                    </p:set>
                                    <p:anim calcmode="lin" valueType="num">
                                      <p:cBhvr>
                                        <p:cTn id="7" dur="1000" fill="hold"/>
                                        <p:tgtEl>
                                          <p:spTgt spid="115719"/>
                                        </p:tgtEl>
                                        <p:attrNameLst>
                                          <p:attrName>ppt_w</p:attrName>
                                        </p:attrNameLst>
                                      </p:cBhvr>
                                      <p:tavLst>
                                        <p:tav tm="0">
                                          <p:val>
                                            <p:strVal val="#ppt_w*0.70"/>
                                          </p:val>
                                        </p:tav>
                                        <p:tav tm="100000">
                                          <p:val>
                                            <p:strVal val="#ppt_w"/>
                                          </p:val>
                                        </p:tav>
                                      </p:tavLst>
                                    </p:anim>
                                    <p:anim calcmode="lin" valueType="num">
                                      <p:cBhvr>
                                        <p:cTn id="8" dur="1000" fill="hold"/>
                                        <p:tgtEl>
                                          <p:spTgt spid="115719"/>
                                        </p:tgtEl>
                                        <p:attrNameLst>
                                          <p:attrName>ppt_h</p:attrName>
                                        </p:attrNameLst>
                                      </p:cBhvr>
                                      <p:tavLst>
                                        <p:tav tm="0">
                                          <p:val>
                                            <p:strVal val="#ppt_h"/>
                                          </p:val>
                                        </p:tav>
                                        <p:tav tm="100000">
                                          <p:val>
                                            <p:strVal val="#ppt_h"/>
                                          </p:val>
                                        </p:tav>
                                      </p:tavLst>
                                    </p:anim>
                                    <p:animEffect transition="in" filter="fade">
                                      <p:cBhvr>
                                        <p:cTn id="9" dur="1000"/>
                                        <p:tgtEl>
                                          <p:spTgt spid="115719"/>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21859"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21860"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21861"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21862" name="Text Box 7"/>
          <p:cNvSpPr txBox="1">
            <a:spLocks noChangeArrowheads="1"/>
          </p:cNvSpPr>
          <p:nvPr/>
        </p:nvSpPr>
        <p:spPr bwMode="auto">
          <a:xfrm>
            <a:off x="1981200" y="762000"/>
            <a:ext cx="7162800" cy="5540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000" b="1"/>
              <a:t>Why did we not go on to Baghdad?</a:t>
            </a:r>
          </a:p>
        </p:txBody>
      </p:sp>
      <p:sp>
        <p:nvSpPr>
          <p:cNvPr id="121863" name="Slide Number Placeholder 7"/>
          <p:cNvSpPr>
            <a:spLocks noGrp="1"/>
          </p:cNvSpPr>
          <p:nvPr>
            <p:ph type="sldNum" sz="quarter" idx="12"/>
          </p:nvPr>
        </p:nvSpPr>
        <p:spPr>
          <a:xfrm>
            <a:off x="6934200" y="6172200"/>
            <a:ext cx="1905000" cy="457200"/>
          </a:xfrm>
          <a:noFill/>
        </p:spPr>
        <p:txBody>
          <a:bodyPr/>
          <a:lstStyle/>
          <a:p>
            <a:fld id="{02141B9C-A39E-6644-9B74-7A878A4BE453}" type="slidenum">
              <a:rPr lang="en-US" smtClean="0">
                <a:solidFill>
                  <a:srgbClr val="808080"/>
                </a:solidFill>
                <a:latin typeface="Helvetica" charset="0"/>
                <a:ea typeface="Arial" charset="0"/>
                <a:cs typeface="Arial" charset="0"/>
              </a:rPr>
              <a:pPr/>
              <a:t>58</a:t>
            </a:fld>
            <a:endParaRPr lang="en-US" smtClean="0">
              <a:solidFill>
                <a:srgbClr val="808080"/>
              </a:solidFill>
              <a:latin typeface="Helvetica" charset="0"/>
              <a:ea typeface="Arial" charset="0"/>
              <a:cs typeface="Arial" charset="0"/>
            </a:endParaRPr>
          </a:p>
        </p:txBody>
      </p:sp>
      <p:sp>
        <p:nvSpPr>
          <p:cNvPr id="10" name="TextBox 9"/>
          <p:cNvSpPr txBox="1">
            <a:spLocks noChangeArrowheads="1"/>
          </p:cNvSpPr>
          <p:nvPr/>
        </p:nvSpPr>
        <p:spPr bwMode="auto">
          <a:xfrm>
            <a:off x="990600" y="3429000"/>
            <a:ext cx="7797800" cy="1323975"/>
          </a:xfrm>
          <a:prstGeom prst="rect">
            <a:avLst/>
          </a:prstGeom>
          <a:noFill/>
          <a:ln w="9525">
            <a:noFill/>
            <a:miter lim="800000"/>
            <a:headEnd/>
            <a:tailEnd/>
          </a:ln>
        </p:spPr>
        <p:txBody>
          <a:bodyPr>
            <a:prstTxWarp prst="textNoShape">
              <a:avLst/>
            </a:prstTxWarp>
            <a:spAutoFit/>
          </a:bodyPr>
          <a:lstStyle/>
          <a:p>
            <a:r>
              <a:rPr lang="en-US" sz="2000"/>
              <a:t>Trying to eliminate Saddam, extending the ground war into an occupation of Iraq, would have </a:t>
            </a:r>
            <a:r>
              <a:rPr lang="en-US" sz="2000" b="1"/>
              <a:t>violated our guideline about not changing objectives in midstream</a:t>
            </a:r>
            <a:r>
              <a:rPr lang="en-US" sz="2000"/>
              <a:t>, engaging in "mission creep," and would have incurred incalculable human and political costs. </a:t>
            </a:r>
          </a:p>
        </p:txBody>
      </p:sp>
      <p:sp>
        <p:nvSpPr>
          <p:cNvPr id="11" name="TextBox 10"/>
          <p:cNvSpPr txBox="1">
            <a:spLocks noChangeArrowheads="1"/>
          </p:cNvSpPr>
          <p:nvPr/>
        </p:nvSpPr>
        <p:spPr bwMode="auto">
          <a:xfrm>
            <a:off x="4800600" y="5562600"/>
            <a:ext cx="3810000" cy="523875"/>
          </a:xfrm>
          <a:prstGeom prst="rect">
            <a:avLst/>
          </a:prstGeom>
          <a:noFill/>
          <a:ln w="9525">
            <a:noFill/>
            <a:miter lim="800000"/>
            <a:headEnd/>
            <a:tailEnd/>
          </a:ln>
        </p:spPr>
        <p:txBody>
          <a:bodyPr>
            <a:prstTxWarp prst="textNoShape">
              <a:avLst/>
            </a:prstTxWarp>
            <a:spAutoFit/>
          </a:bodyPr>
          <a:lstStyle/>
          <a:p>
            <a:r>
              <a:rPr lang="en-US" sz="1400"/>
              <a:t>George H. W. Bush and Brent Scowcroft</a:t>
            </a:r>
          </a:p>
          <a:p>
            <a:r>
              <a:rPr lang="en-US" sz="1400" i="1"/>
              <a:t>A World Transformed,</a:t>
            </a:r>
            <a:r>
              <a:rPr lang="en-US" sz="1400"/>
              <a:t> 1998</a:t>
            </a:r>
            <a:r>
              <a:rPr lang="en-US" sz="1400" i="1"/>
              <a:t> </a:t>
            </a:r>
            <a:r>
              <a:rPr lang="en-US" sz="1400"/>
              <a:t>(Chapter 19)</a:t>
            </a:r>
            <a:endParaRPr lang="en-US" sz="1400" i="1"/>
          </a:p>
        </p:txBody>
      </p:sp>
      <p:sp>
        <p:nvSpPr>
          <p:cNvPr id="13" name="TextBox 12"/>
          <p:cNvSpPr txBox="1">
            <a:spLocks noChangeArrowheads="1"/>
          </p:cNvSpPr>
          <p:nvPr/>
        </p:nvSpPr>
        <p:spPr bwMode="auto">
          <a:xfrm>
            <a:off x="990600" y="1841500"/>
            <a:ext cx="7696200" cy="1323975"/>
          </a:xfrm>
          <a:prstGeom prst="rect">
            <a:avLst/>
          </a:prstGeom>
          <a:noFill/>
          <a:ln w="9525">
            <a:noFill/>
            <a:miter lim="800000"/>
            <a:headEnd/>
            <a:tailEnd/>
          </a:ln>
        </p:spPr>
        <p:txBody>
          <a:bodyPr>
            <a:prstTxWarp prst="textNoShape">
              <a:avLst/>
            </a:prstTxWarp>
            <a:spAutoFit/>
          </a:bodyPr>
          <a:lstStyle/>
          <a:p>
            <a:r>
              <a:rPr lang="en-US" sz="2000"/>
              <a:t>While we hoped that popular revolt or coup would topple Saddam, neither the U.S. nor the countries of the region wished to see the breakup of the Iraqi state. </a:t>
            </a:r>
            <a:r>
              <a:rPr lang="en-US" sz="2000" b="1"/>
              <a:t>We were concerned about the long-term balance of power at the head of the Gulf.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23907"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23908"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23909"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23910" name="Text Box 7"/>
          <p:cNvSpPr txBox="1">
            <a:spLocks noChangeArrowheads="1"/>
          </p:cNvSpPr>
          <p:nvPr/>
        </p:nvSpPr>
        <p:spPr bwMode="auto">
          <a:xfrm>
            <a:off x="1981200" y="762000"/>
            <a:ext cx="7162800" cy="5540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000" b="1"/>
              <a:t>Why did we not go on to Baghdad?</a:t>
            </a:r>
          </a:p>
        </p:txBody>
      </p:sp>
      <p:sp>
        <p:nvSpPr>
          <p:cNvPr id="123911" name="Slide Number Placeholder 7"/>
          <p:cNvSpPr>
            <a:spLocks noGrp="1"/>
          </p:cNvSpPr>
          <p:nvPr>
            <p:ph type="sldNum" sz="quarter" idx="12"/>
          </p:nvPr>
        </p:nvSpPr>
        <p:spPr>
          <a:xfrm>
            <a:off x="6934200" y="6172200"/>
            <a:ext cx="1905000" cy="457200"/>
          </a:xfrm>
          <a:noFill/>
        </p:spPr>
        <p:txBody>
          <a:bodyPr/>
          <a:lstStyle/>
          <a:p>
            <a:fld id="{05085A99-1C80-2247-B2CF-214411856EE9}" type="slidenum">
              <a:rPr lang="en-US" smtClean="0">
                <a:solidFill>
                  <a:srgbClr val="808080"/>
                </a:solidFill>
                <a:latin typeface="Helvetica" charset="0"/>
                <a:ea typeface="Arial" charset="0"/>
                <a:cs typeface="Arial" charset="0"/>
              </a:rPr>
              <a:pPr/>
              <a:t>59</a:t>
            </a:fld>
            <a:endParaRPr lang="en-US" smtClean="0">
              <a:solidFill>
                <a:srgbClr val="808080"/>
              </a:solidFill>
              <a:latin typeface="Helvetica" charset="0"/>
              <a:ea typeface="Arial" charset="0"/>
              <a:cs typeface="Arial" charset="0"/>
            </a:endParaRPr>
          </a:p>
        </p:txBody>
      </p:sp>
      <p:sp>
        <p:nvSpPr>
          <p:cNvPr id="10" name="TextBox 9"/>
          <p:cNvSpPr txBox="1">
            <a:spLocks noChangeArrowheads="1"/>
          </p:cNvSpPr>
          <p:nvPr/>
        </p:nvSpPr>
        <p:spPr bwMode="auto">
          <a:xfrm>
            <a:off x="990600" y="2819400"/>
            <a:ext cx="7696200" cy="1631950"/>
          </a:xfrm>
          <a:prstGeom prst="rect">
            <a:avLst/>
          </a:prstGeom>
          <a:noFill/>
          <a:ln w="9525">
            <a:noFill/>
            <a:miter lim="800000"/>
            <a:headEnd/>
            <a:tailEnd/>
          </a:ln>
        </p:spPr>
        <p:txBody>
          <a:bodyPr>
            <a:prstTxWarp prst="textNoShape">
              <a:avLst/>
            </a:prstTxWarp>
            <a:spAutoFit/>
          </a:bodyPr>
          <a:lstStyle/>
          <a:p>
            <a:r>
              <a:rPr lang="en-US" sz="2000" b="1"/>
              <a:t>We would have been forced to occupy Baghdad and, in effect, rule Iraq. </a:t>
            </a:r>
            <a:r>
              <a:rPr lang="en-US" sz="2000"/>
              <a:t>The coalition would instantly have collapsed, the Arabs deserting it in anger and other allies pulling out as well.  Under the circumstances, </a:t>
            </a:r>
            <a:r>
              <a:rPr lang="en-US" sz="2000" b="1"/>
              <a:t>there was no viable "exit strategy" </a:t>
            </a:r>
            <a:r>
              <a:rPr lang="en-US" sz="2000"/>
              <a:t>we could see, violating another of our principles. </a:t>
            </a:r>
          </a:p>
        </p:txBody>
      </p:sp>
      <p:sp>
        <p:nvSpPr>
          <p:cNvPr id="123913" name="TextBox 10"/>
          <p:cNvSpPr txBox="1">
            <a:spLocks noChangeArrowheads="1"/>
          </p:cNvSpPr>
          <p:nvPr/>
        </p:nvSpPr>
        <p:spPr bwMode="auto">
          <a:xfrm>
            <a:off x="4800600" y="5562600"/>
            <a:ext cx="3810000" cy="738188"/>
          </a:xfrm>
          <a:prstGeom prst="rect">
            <a:avLst/>
          </a:prstGeom>
          <a:noFill/>
          <a:ln w="9525">
            <a:noFill/>
            <a:miter lim="800000"/>
            <a:headEnd/>
            <a:tailEnd/>
          </a:ln>
        </p:spPr>
        <p:txBody>
          <a:bodyPr>
            <a:prstTxWarp prst="textNoShape">
              <a:avLst/>
            </a:prstTxWarp>
            <a:spAutoFit/>
          </a:bodyPr>
          <a:lstStyle/>
          <a:p>
            <a:r>
              <a:rPr lang="en-US" sz="1400"/>
              <a:t>George H. W. Bush and Brent Scowcroft</a:t>
            </a:r>
          </a:p>
          <a:p>
            <a:r>
              <a:rPr lang="en-US" sz="1400" i="1"/>
              <a:t>A World Transformed </a:t>
            </a:r>
            <a:r>
              <a:rPr lang="en-US" sz="1400"/>
              <a:t>1998</a:t>
            </a:r>
            <a:r>
              <a:rPr lang="en-US" sz="1400" i="1"/>
              <a:t> </a:t>
            </a:r>
            <a:r>
              <a:rPr lang="en-US" sz="1400"/>
              <a:t>(Chapter 19)</a:t>
            </a:r>
            <a:endParaRPr lang="en-US" sz="1400" i="1"/>
          </a:p>
          <a:p>
            <a:endParaRPr lang="en-US" sz="1400" i="1"/>
          </a:p>
        </p:txBody>
      </p:sp>
      <p:sp>
        <p:nvSpPr>
          <p:cNvPr id="14" name="TextBox 13"/>
          <p:cNvSpPr txBox="1">
            <a:spLocks noChangeArrowheads="1"/>
          </p:cNvSpPr>
          <p:nvPr/>
        </p:nvSpPr>
        <p:spPr bwMode="auto">
          <a:xfrm>
            <a:off x="990600" y="1841500"/>
            <a:ext cx="7861300" cy="708025"/>
          </a:xfrm>
          <a:prstGeom prst="rect">
            <a:avLst/>
          </a:prstGeom>
          <a:noFill/>
          <a:ln w="9525">
            <a:noFill/>
            <a:miter lim="800000"/>
            <a:headEnd/>
            <a:tailEnd/>
          </a:ln>
        </p:spPr>
        <p:txBody>
          <a:bodyPr>
            <a:prstTxWarp prst="textNoShape">
              <a:avLst/>
            </a:prstTxWarp>
            <a:spAutoFit/>
          </a:bodyPr>
          <a:lstStyle/>
          <a:p>
            <a:r>
              <a:rPr lang="en-US" sz="2000"/>
              <a:t>Apprehending him was probably impossible.  We had been unable to find Noriega in Panama, which we knew intimately.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27651"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27652"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27653"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27654" name="Text Box 6"/>
          <p:cNvSpPr txBox="1">
            <a:spLocks noChangeArrowheads="1"/>
          </p:cNvSpPr>
          <p:nvPr/>
        </p:nvSpPr>
        <p:spPr bwMode="auto">
          <a:xfrm>
            <a:off x="381000" y="2909888"/>
            <a:ext cx="3581400" cy="5794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b="1"/>
              <a:t>Air War Phase</a:t>
            </a:r>
          </a:p>
        </p:txBody>
      </p:sp>
      <p:pic>
        <p:nvPicPr>
          <p:cNvPr id="27655" name="Picture 7" descr="InitialAirAttacks"/>
          <p:cNvPicPr>
            <a:picLocks noChangeAspect="1" noChangeArrowheads="1"/>
          </p:cNvPicPr>
          <p:nvPr/>
        </p:nvPicPr>
        <p:blipFill>
          <a:blip r:embed="rId4"/>
          <a:srcRect/>
          <a:stretch>
            <a:fillRect/>
          </a:stretch>
        </p:blipFill>
        <p:spPr bwMode="auto">
          <a:xfrm>
            <a:off x="4114800" y="304800"/>
            <a:ext cx="4179888" cy="62865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25342BCB-BE57-E64F-A672-6BC0CD294392}" type="slidenum">
              <a:rPr lang="en-US" smtClean="0"/>
              <a:pPr>
                <a:defRPr/>
              </a:pPr>
              <a:t>6</a:t>
            </a:fld>
            <a:endParaRPr lang="en-US"/>
          </a:p>
        </p:txBody>
      </p:sp>
      <p:sp>
        <p:nvSpPr>
          <p:cNvPr id="27657" name="TextBox 10"/>
          <p:cNvSpPr txBox="1">
            <a:spLocks noChangeArrowheads="1"/>
          </p:cNvSpPr>
          <p:nvPr/>
        </p:nvSpPr>
        <p:spPr bwMode="auto">
          <a:xfrm>
            <a:off x="1371600" y="5791200"/>
            <a:ext cx="1828800" cy="400050"/>
          </a:xfrm>
          <a:prstGeom prst="rect">
            <a:avLst/>
          </a:prstGeom>
          <a:noFill/>
          <a:ln w="9525">
            <a:noFill/>
            <a:miter lim="800000"/>
            <a:headEnd/>
            <a:tailEnd/>
          </a:ln>
        </p:spPr>
        <p:txBody>
          <a:bodyPr>
            <a:prstTxWarp prst="textNoShape">
              <a:avLst/>
            </a:prstTxWarp>
            <a:spAutoFit/>
          </a:bodyPr>
          <a:lstStyle/>
          <a:p>
            <a:pPr algn="ctr"/>
            <a:r>
              <a:rPr lang="en-US" sz="2000" b="1">
                <a:hlinkClick r:id="rId5"/>
              </a:rPr>
              <a:t>Video</a:t>
            </a:r>
            <a:endParaRPr lang="en-US" sz="2000" b="1"/>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25955"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25956"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25957"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25958" name="Text Box 7"/>
          <p:cNvSpPr txBox="1">
            <a:spLocks noChangeArrowheads="1"/>
          </p:cNvSpPr>
          <p:nvPr/>
        </p:nvSpPr>
        <p:spPr bwMode="auto">
          <a:xfrm>
            <a:off x="1981200" y="762000"/>
            <a:ext cx="7162800" cy="5540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000" b="1"/>
              <a:t>Why did we not go on to Baghdad?</a:t>
            </a:r>
          </a:p>
        </p:txBody>
      </p:sp>
      <p:sp>
        <p:nvSpPr>
          <p:cNvPr id="125959" name="Slide Number Placeholder 7"/>
          <p:cNvSpPr>
            <a:spLocks noGrp="1"/>
          </p:cNvSpPr>
          <p:nvPr>
            <p:ph type="sldNum" sz="quarter" idx="12"/>
          </p:nvPr>
        </p:nvSpPr>
        <p:spPr>
          <a:xfrm>
            <a:off x="6934200" y="6172200"/>
            <a:ext cx="1905000" cy="457200"/>
          </a:xfrm>
          <a:noFill/>
        </p:spPr>
        <p:txBody>
          <a:bodyPr/>
          <a:lstStyle/>
          <a:p>
            <a:fld id="{E4A0065C-1E33-3441-914A-AC83A00A6C23}" type="slidenum">
              <a:rPr lang="en-US" smtClean="0">
                <a:solidFill>
                  <a:srgbClr val="808080"/>
                </a:solidFill>
                <a:latin typeface="Helvetica" charset="0"/>
                <a:ea typeface="Arial" charset="0"/>
                <a:cs typeface="Arial" charset="0"/>
              </a:rPr>
              <a:pPr/>
              <a:t>60</a:t>
            </a:fld>
            <a:endParaRPr lang="en-US" smtClean="0">
              <a:solidFill>
                <a:srgbClr val="808080"/>
              </a:solidFill>
              <a:latin typeface="Helvetica" charset="0"/>
              <a:ea typeface="Arial" charset="0"/>
              <a:cs typeface="Arial" charset="0"/>
            </a:endParaRPr>
          </a:p>
        </p:txBody>
      </p:sp>
      <p:sp>
        <p:nvSpPr>
          <p:cNvPr id="10" name="TextBox 9"/>
          <p:cNvSpPr txBox="1">
            <a:spLocks noChangeArrowheads="1"/>
          </p:cNvSpPr>
          <p:nvPr/>
        </p:nvSpPr>
        <p:spPr bwMode="auto">
          <a:xfrm>
            <a:off x="1003300" y="1841500"/>
            <a:ext cx="7696200" cy="1631950"/>
          </a:xfrm>
          <a:prstGeom prst="rect">
            <a:avLst/>
          </a:prstGeom>
          <a:noFill/>
          <a:ln w="9525">
            <a:noFill/>
            <a:miter lim="800000"/>
            <a:headEnd/>
            <a:tailEnd/>
          </a:ln>
        </p:spPr>
        <p:txBody>
          <a:bodyPr>
            <a:prstTxWarp prst="textNoShape">
              <a:avLst/>
            </a:prstTxWarp>
            <a:spAutoFit/>
          </a:bodyPr>
          <a:lstStyle/>
          <a:p>
            <a:r>
              <a:rPr lang="en-US" sz="2000"/>
              <a:t>Furthermore, we had been self-consciously trying to set a pattern for handling aggression in the post-Cold War world. Going in and occupying Iraq, thus </a:t>
            </a:r>
            <a:r>
              <a:rPr lang="en-US" sz="2000" b="1"/>
              <a:t>unilaterally exceeding the United Nations' mandate,</a:t>
            </a:r>
            <a:r>
              <a:rPr lang="en-US" sz="2000"/>
              <a:t> would have destroyed the precedent of international response to aggression that we hoped to establish.</a:t>
            </a:r>
          </a:p>
        </p:txBody>
      </p:sp>
      <p:sp>
        <p:nvSpPr>
          <p:cNvPr id="125961" name="TextBox 10"/>
          <p:cNvSpPr txBox="1">
            <a:spLocks noChangeArrowheads="1"/>
          </p:cNvSpPr>
          <p:nvPr/>
        </p:nvSpPr>
        <p:spPr bwMode="auto">
          <a:xfrm>
            <a:off x="4800600" y="5562600"/>
            <a:ext cx="3810000" cy="523875"/>
          </a:xfrm>
          <a:prstGeom prst="rect">
            <a:avLst/>
          </a:prstGeom>
          <a:noFill/>
          <a:ln w="9525">
            <a:noFill/>
            <a:miter lim="800000"/>
            <a:headEnd/>
            <a:tailEnd/>
          </a:ln>
        </p:spPr>
        <p:txBody>
          <a:bodyPr>
            <a:prstTxWarp prst="textNoShape">
              <a:avLst/>
            </a:prstTxWarp>
            <a:spAutoFit/>
          </a:bodyPr>
          <a:lstStyle/>
          <a:p>
            <a:r>
              <a:rPr lang="en-US" sz="1400"/>
              <a:t>George H. W. Bush and Brent Scowcroft</a:t>
            </a:r>
          </a:p>
          <a:p>
            <a:r>
              <a:rPr lang="en-US" sz="1400" i="1"/>
              <a:t>A World Transformed </a:t>
            </a:r>
            <a:r>
              <a:rPr lang="en-US" sz="1400"/>
              <a:t>1998</a:t>
            </a:r>
            <a:r>
              <a:rPr lang="en-US" sz="1400" i="1"/>
              <a:t> </a:t>
            </a:r>
            <a:r>
              <a:rPr lang="en-US" sz="1400"/>
              <a:t>(Chapter 19)</a:t>
            </a:r>
            <a:endParaRPr lang="en-US" sz="1400" i="1"/>
          </a:p>
        </p:txBody>
      </p:sp>
      <p:sp>
        <p:nvSpPr>
          <p:cNvPr id="12" name="TextBox 11"/>
          <p:cNvSpPr txBox="1">
            <a:spLocks noChangeArrowheads="1"/>
          </p:cNvSpPr>
          <p:nvPr/>
        </p:nvSpPr>
        <p:spPr bwMode="auto">
          <a:xfrm>
            <a:off x="889000" y="3817938"/>
            <a:ext cx="7848600" cy="1323975"/>
          </a:xfrm>
          <a:prstGeom prst="rect">
            <a:avLst/>
          </a:prstGeom>
          <a:noFill/>
          <a:ln w="9525">
            <a:noFill/>
            <a:miter lim="800000"/>
            <a:headEnd/>
            <a:tailEnd/>
          </a:ln>
        </p:spPr>
        <p:txBody>
          <a:bodyPr>
            <a:prstTxWarp prst="textNoShape">
              <a:avLst/>
            </a:prstTxWarp>
            <a:spAutoFit/>
          </a:bodyPr>
          <a:lstStyle/>
          <a:p>
            <a:r>
              <a:rPr lang="en-US" sz="2000" b="1"/>
              <a:t>Had we gone the invasion route, the United States could conceivably still be an occupying power in a bitterly hostile land. It would have been a dramatically different -- perhaps barren -- outcome</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28003"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28004"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28005"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28006"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Saddam’s Mistakes</a:t>
            </a:r>
          </a:p>
        </p:txBody>
      </p:sp>
      <p:sp>
        <p:nvSpPr>
          <p:cNvPr id="128007" name="Text Box 7"/>
          <p:cNvSpPr txBox="1">
            <a:spLocks noChangeArrowheads="1"/>
          </p:cNvSpPr>
          <p:nvPr/>
        </p:nvSpPr>
        <p:spPr bwMode="auto">
          <a:xfrm>
            <a:off x="762000" y="2362200"/>
            <a:ext cx="7848600" cy="946150"/>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t>What mistakes did Saddam Hussein make in the Gulf War?</a:t>
            </a:r>
          </a:p>
        </p:txBody>
      </p:sp>
      <p:sp>
        <p:nvSpPr>
          <p:cNvPr id="8" name="Slide Number Placeholder 7"/>
          <p:cNvSpPr>
            <a:spLocks noGrp="1"/>
          </p:cNvSpPr>
          <p:nvPr>
            <p:ph type="sldNum" sz="quarter" idx="12"/>
          </p:nvPr>
        </p:nvSpPr>
        <p:spPr/>
        <p:txBody>
          <a:bodyPr/>
          <a:lstStyle/>
          <a:p>
            <a:pPr>
              <a:defRPr/>
            </a:pPr>
            <a:fld id="{C752C934-DE0A-0140-ADF3-9B379AA083DE}"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30051"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30052"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130053"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130054"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Lessons</a:t>
            </a:r>
          </a:p>
        </p:txBody>
      </p:sp>
      <p:sp>
        <p:nvSpPr>
          <p:cNvPr id="130055" name="Text Box 7"/>
          <p:cNvSpPr txBox="1">
            <a:spLocks noChangeArrowheads="1"/>
          </p:cNvSpPr>
          <p:nvPr/>
        </p:nvSpPr>
        <p:spPr bwMode="auto">
          <a:xfrm>
            <a:off x="1054100" y="2374900"/>
            <a:ext cx="7543800" cy="946150"/>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t>What lessons did the U.S. record from the Gulf War?</a:t>
            </a:r>
          </a:p>
        </p:txBody>
      </p:sp>
      <p:sp>
        <p:nvSpPr>
          <p:cNvPr id="8" name="Slide Number Placeholder 7"/>
          <p:cNvSpPr>
            <a:spLocks noGrp="1"/>
          </p:cNvSpPr>
          <p:nvPr>
            <p:ph type="sldNum" sz="quarter" idx="12"/>
          </p:nvPr>
        </p:nvSpPr>
        <p:spPr/>
        <p:txBody>
          <a:bodyPr/>
          <a:lstStyle/>
          <a:p>
            <a:pPr>
              <a:defRPr/>
            </a:pPr>
            <a:fld id="{F50294E5-148B-C946-8805-D197B965D7CC}"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32099"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endParaRPr lang="en-US" sz="2800"/>
          </a:p>
        </p:txBody>
      </p:sp>
      <p:sp>
        <p:nvSpPr>
          <p:cNvPr id="132100" name="Text Box 6"/>
          <p:cNvSpPr txBox="1">
            <a:spLocks noChangeArrowheads="1"/>
          </p:cNvSpPr>
          <p:nvPr/>
        </p:nvSpPr>
        <p:spPr bwMode="auto">
          <a:xfrm>
            <a:off x="2362200" y="685800"/>
            <a:ext cx="5715000" cy="1068388"/>
          </a:xfrm>
          <a:prstGeom prst="rect">
            <a:avLst/>
          </a:prstGeom>
          <a:noFill/>
          <a:ln w="9525">
            <a:noFill/>
            <a:miter lim="800000"/>
            <a:headEnd/>
            <a:tailEnd/>
          </a:ln>
        </p:spPr>
        <p:txBody>
          <a:bodyPr>
            <a:prstTxWarp prst="textNoShape">
              <a:avLst/>
            </a:prstTxWarp>
            <a:spAutoFit/>
          </a:bodyPr>
          <a:lstStyle/>
          <a:p>
            <a:pPr algn="ctr"/>
            <a:r>
              <a:rPr lang="en-US" sz="3600" b="1"/>
              <a:t>Persian Gulf War</a:t>
            </a:r>
            <a:endParaRPr lang="en-US" sz="2800" b="1"/>
          </a:p>
          <a:p>
            <a:pPr algn="ctr"/>
            <a:r>
              <a:rPr lang="en-US" sz="2800" b="1"/>
              <a:t>Lessons Learned</a:t>
            </a:r>
          </a:p>
        </p:txBody>
      </p:sp>
      <p:sp>
        <p:nvSpPr>
          <p:cNvPr id="114695" name="Text Box 7"/>
          <p:cNvSpPr txBox="1">
            <a:spLocks noChangeArrowheads="1"/>
          </p:cNvSpPr>
          <p:nvPr/>
        </p:nvSpPr>
        <p:spPr bwMode="auto">
          <a:xfrm>
            <a:off x="1130300" y="2197100"/>
            <a:ext cx="7543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International coalitions essential</a:t>
            </a:r>
          </a:p>
        </p:txBody>
      </p:sp>
      <p:sp>
        <p:nvSpPr>
          <p:cNvPr id="114696" name="Text Box 8"/>
          <p:cNvSpPr txBox="1">
            <a:spLocks noChangeArrowheads="1"/>
          </p:cNvSpPr>
          <p:nvPr/>
        </p:nvSpPr>
        <p:spPr bwMode="auto">
          <a:xfrm>
            <a:off x="1143000" y="2717800"/>
            <a:ext cx="8001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Support of American people vital</a:t>
            </a:r>
          </a:p>
        </p:txBody>
      </p:sp>
      <p:sp>
        <p:nvSpPr>
          <p:cNvPr id="114697" name="Text Box 9"/>
          <p:cNvSpPr txBox="1">
            <a:spLocks noChangeArrowheads="1"/>
          </p:cNvSpPr>
          <p:nvPr/>
        </p:nvSpPr>
        <p:spPr bwMode="auto">
          <a:xfrm>
            <a:off x="1155700" y="3263900"/>
            <a:ext cx="7289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Clear division of leadership responsibilities</a:t>
            </a:r>
            <a:endParaRPr lang="en-US" sz="2400"/>
          </a:p>
        </p:txBody>
      </p:sp>
      <p:sp>
        <p:nvSpPr>
          <p:cNvPr id="114698" name="Text Box 10"/>
          <p:cNvSpPr txBox="1">
            <a:spLocks noChangeArrowheads="1"/>
          </p:cNvSpPr>
          <p:nvPr/>
        </p:nvSpPr>
        <p:spPr bwMode="auto">
          <a:xfrm>
            <a:off x="1143000" y="3848100"/>
            <a:ext cx="6781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“Jointness” (interservice cooperation) key</a:t>
            </a:r>
          </a:p>
        </p:txBody>
      </p:sp>
      <p:sp>
        <p:nvSpPr>
          <p:cNvPr id="114699" name="Text Box 11"/>
          <p:cNvSpPr txBox="1">
            <a:spLocks noChangeArrowheads="1"/>
          </p:cNvSpPr>
          <p:nvPr/>
        </p:nvSpPr>
        <p:spPr bwMode="auto">
          <a:xfrm>
            <a:off x="1130300" y="4394200"/>
            <a:ext cx="6985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All-volunteer force works</a:t>
            </a:r>
          </a:p>
        </p:txBody>
      </p:sp>
      <p:sp>
        <p:nvSpPr>
          <p:cNvPr id="114700" name="Text Box 12"/>
          <p:cNvSpPr txBox="1">
            <a:spLocks noChangeArrowheads="1"/>
          </p:cNvSpPr>
          <p:nvPr/>
        </p:nvSpPr>
        <p:spPr bwMode="auto">
          <a:xfrm>
            <a:off x="1155700" y="4940300"/>
            <a:ext cx="6985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Total Force (active, reserve mix) important</a:t>
            </a:r>
            <a:endParaRPr lang="en-US" sz="2400"/>
          </a:p>
        </p:txBody>
      </p:sp>
      <p:sp>
        <p:nvSpPr>
          <p:cNvPr id="114702" name="Text Box 14"/>
          <p:cNvSpPr txBox="1">
            <a:spLocks noChangeArrowheads="1"/>
          </p:cNvSpPr>
          <p:nvPr/>
        </p:nvSpPr>
        <p:spPr bwMode="auto">
          <a:xfrm>
            <a:off x="2171700" y="5397500"/>
            <a:ext cx="4800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Needs continuous attention</a:t>
            </a:r>
            <a:endParaRPr lang="en-US" sz="2400"/>
          </a:p>
        </p:txBody>
      </p:sp>
      <p:sp>
        <p:nvSpPr>
          <p:cNvPr id="12" name="Slide Number Placeholder 11"/>
          <p:cNvSpPr>
            <a:spLocks noGrp="1"/>
          </p:cNvSpPr>
          <p:nvPr>
            <p:ph type="sldNum" sz="quarter" idx="12"/>
          </p:nvPr>
        </p:nvSpPr>
        <p:spPr/>
        <p:txBody>
          <a:bodyPr/>
          <a:lstStyle/>
          <a:p>
            <a:pPr>
              <a:defRPr/>
            </a:pPr>
            <a:fld id="{2E45D8E6-1B85-1B46-AE80-387099601A8B}" type="slidenum">
              <a:rPr lang="en-US" smtClean="0"/>
              <a:pPr>
                <a:defRPr/>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695"/>
                                        </p:tgtEl>
                                        <p:attrNameLst>
                                          <p:attrName>style.visibility</p:attrName>
                                        </p:attrNameLst>
                                      </p:cBhvr>
                                      <p:to>
                                        <p:strVal val="visible"/>
                                      </p:to>
                                    </p:set>
                                    <p:animEffect transition="in" filter="dissolve">
                                      <p:cBhvr>
                                        <p:cTn id="7" dur="1000"/>
                                        <p:tgtEl>
                                          <p:spTgt spid="1146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696"/>
                                        </p:tgtEl>
                                        <p:attrNameLst>
                                          <p:attrName>style.visibility</p:attrName>
                                        </p:attrNameLst>
                                      </p:cBhvr>
                                      <p:to>
                                        <p:strVal val="visible"/>
                                      </p:to>
                                    </p:set>
                                    <p:animEffect transition="in" filter="dissolve">
                                      <p:cBhvr>
                                        <p:cTn id="12" dur="1000"/>
                                        <p:tgtEl>
                                          <p:spTgt spid="11469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4697"/>
                                        </p:tgtEl>
                                        <p:attrNameLst>
                                          <p:attrName>style.visibility</p:attrName>
                                        </p:attrNameLst>
                                      </p:cBhvr>
                                      <p:to>
                                        <p:strVal val="visible"/>
                                      </p:to>
                                    </p:set>
                                    <p:animEffect transition="in" filter="dissolve">
                                      <p:cBhvr>
                                        <p:cTn id="17" dur="1000"/>
                                        <p:tgtEl>
                                          <p:spTgt spid="11469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4698"/>
                                        </p:tgtEl>
                                        <p:attrNameLst>
                                          <p:attrName>style.visibility</p:attrName>
                                        </p:attrNameLst>
                                      </p:cBhvr>
                                      <p:to>
                                        <p:strVal val="visible"/>
                                      </p:to>
                                    </p:set>
                                    <p:animEffect transition="in" filter="dissolve">
                                      <p:cBhvr>
                                        <p:cTn id="22" dur="1000"/>
                                        <p:tgtEl>
                                          <p:spTgt spid="11469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4699"/>
                                        </p:tgtEl>
                                        <p:attrNameLst>
                                          <p:attrName>style.visibility</p:attrName>
                                        </p:attrNameLst>
                                      </p:cBhvr>
                                      <p:to>
                                        <p:strVal val="visible"/>
                                      </p:to>
                                    </p:set>
                                    <p:animEffect transition="in" filter="dissolve">
                                      <p:cBhvr>
                                        <p:cTn id="27" dur="1000"/>
                                        <p:tgtEl>
                                          <p:spTgt spid="11469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4700"/>
                                        </p:tgtEl>
                                        <p:attrNameLst>
                                          <p:attrName>style.visibility</p:attrName>
                                        </p:attrNameLst>
                                      </p:cBhvr>
                                      <p:to>
                                        <p:strVal val="visible"/>
                                      </p:to>
                                    </p:set>
                                    <p:animEffect transition="in" filter="dissolve">
                                      <p:cBhvr>
                                        <p:cTn id="32" dur="1000"/>
                                        <p:tgtEl>
                                          <p:spTgt spid="114700"/>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14702"/>
                                        </p:tgtEl>
                                        <p:attrNameLst>
                                          <p:attrName>style.visibility</p:attrName>
                                        </p:attrNameLst>
                                      </p:cBhvr>
                                      <p:to>
                                        <p:strVal val="visible"/>
                                      </p:to>
                                    </p:set>
                                    <p:animEffect transition="in" filter="dissolve">
                                      <p:cBhvr>
                                        <p:cTn id="36" dur="1000"/>
                                        <p:tgtEl>
                                          <p:spTgt spid="114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p:bldP spid="114696" grpId="0"/>
      <p:bldP spid="114697" grpId="0"/>
      <p:bldP spid="114698" grpId="0"/>
      <p:bldP spid="114699" grpId="0"/>
      <p:bldP spid="114700" grpId="0"/>
      <p:bldP spid="11470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34147"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endParaRPr lang="en-US" sz="2800"/>
          </a:p>
        </p:txBody>
      </p:sp>
      <p:sp>
        <p:nvSpPr>
          <p:cNvPr id="134148" name="Text Box 6"/>
          <p:cNvSpPr txBox="1">
            <a:spLocks noChangeArrowheads="1"/>
          </p:cNvSpPr>
          <p:nvPr/>
        </p:nvSpPr>
        <p:spPr bwMode="auto">
          <a:xfrm>
            <a:off x="2362200" y="685800"/>
            <a:ext cx="5715000" cy="1068388"/>
          </a:xfrm>
          <a:prstGeom prst="rect">
            <a:avLst/>
          </a:prstGeom>
          <a:noFill/>
          <a:ln w="9525">
            <a:noFill/>
            <a:miter lim="800000"/>
            <a:headEnd/>
            <a:tailEnd/>
          </a:ln>
        </p:spPr>
        <p:txBody>
          <a:bodyPr>
            <a:prstTxWarp prst="textNoShape">
              <a:avLst/>
            </a:prstTxWarp>
            <a:spAutoFit/>
          </a:bodyPr>
          <a:lstStyle/>
          <a:p>
            <a:pPr algn="ctr"/>
            <a:r>
              <a:rPr lang="en-US" sz="3600" b="1"/>
              <a:t>Persian Gulf War</a:t>
            </a:r>
            <a:endParaRPr lang="en-US" sz="2800" b="1"/>
          </a:p>
          <a:p>
            <a:pPr algn="ctr"/>
            <a:r>
              <a:rPr lang="en-US" sz="2800" b="1"/>
              <a:t>Lessons Learned</a:t>
            </a:r>
          </a:p>
        </p:txBody>
      </p:sp>
      <p:sp>
        <p:nvSpPr>
          <p:cNvPr id="115719" name="Text Box 7"/>
          <p:cNvSpPr txBox="1">
            <a:spLocks noChangeArrowheads="1"/>
          </p:cNvSpPr>
          <p:nvPr/>
        </p:nvSpPr>
        <p:spPr bwMode="auto">
          <a:xfrm>
            <a:off x="1143000" y="2133600"/>
            <a:ext cx="8001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Technology works, particularly weapons, C</a:t>
            </a:r>
            <a:r>
              <a:rPr lang="en-US" sz="2400" b="1" baseline="30000"/>
              <a:t>3</a:t>
            </a:r>
            <a:endParaRPr lang="en-US" sz="2400" b="1"/>
          </a:p>
        </p:txBody>
      </p:sp>
      <p:sp>
        <p:nvSpPr>
          <p:cNvPr id="115720" name="Text Box 8"/>
          <p:cNvSpPr txBox="1">
            <a:spLocks noChangeArrowheads="1"/>
          </p:cNvSpPr>
          <p:nvPr/>
        </p:nvSpPr>
        <p:spPr bwMode="auto">
          <a:xfrm>
            <a:off x="1155700" y="3238500"/>
            <a:ext cx="8077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Ability to react quickly to attacks is critical</a:t>
            </a:r>
          </a:p>
        </p:txBody>
      </p:sp>
      <p:sp>
        <p:nvSpPr>
          <p:cNvPr id="115721" name="Text Box 9"/>
          <p:cNvSpPr txBox="1">
            <a:spLocks noChangeArrowheads="1"/>
          </p:cNvSpPr>
          <p:nvPr/>
        </p:nvSpPr>
        <p:spPr bwMode="auto">
          <a:xfrm>
            <a:off x="482600" y="2692400"/>
            <a:ext cx="6324600" cy="457200"/>
          </a:xfrm>
          <a:prstGeom prst="rect">
            <a:avLst/>
          </a:prstGeom>
          <a:noFill/>
          <a:ln w="9525">
            <a:noFill/>
            <a:miter lim="800000"/>
            <a:headEnd/>
            <a:tailEnd/>
          </a:ln>
        </p:spPr>
        <p:txBody>
          <a:bodyPr>
            <a:prstTxWarp prst="textNoShape">
              <a:avLst/>
            </a:prstTxWarp>
            <a:spAutoFit/>
          </a:bodyPr>
          <a:lstStyle/>
          <a:p>
            <a:pPr algn="r">
              <a:spcBef>
                <a:spcPct val="50000"/>
              </a:spcBef>
            </a:pPr>
            <a:r>
              <a:rPr lang="en-US" sz="2400" b="1"/>
              <a:t>• Airpower critical element of success</a:t>
            </a:r>
          </a:p>
        </p:txBody>
      </p:sp>
      <p:sp>
        <p:nvSpPr>
          <p:cNvPr id="115722" name="Text Box 10"/>
          <p:cNvSpPr txBox="1">
            <a:spLocks noChangeArrowheads="1"/>
          </p:cNvSpPr>
          <p:nvPr/>
        </p:nvSpPr>
        <p:spPr bwMode="auto">
          <a:xfrm>
            <a:off x="1155700" y="3771900"/>
            <a:ext cx="7924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 Sufficient mobility assets needed</a:t>
            </a:r>
            <a:endParaRPr lang="en-US" sz="2400"/>
          </a:p>
        </p:txBody>
      </p:sp>
      <p:sp>
        <p:nvSpPr>
          <p:cNvPr id="115724" name="Text Box 12"/>
          <p:cNvSpPr txBox="1">
            <a:spLocks noChangeArrowheads="1"/>
          </p:cNvSpPr>
          <p:nvPr/>
        </p:nvSpPr>
        <p:spPr bwMode="auto">
          <a:xfrm>
            <a:off x="1143000" y="4330700"/>
            <a:ext cx="8229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Expectations of low casualties may not be realistic</a:t>
            </a:r>
            <a:endParaRPr lang="en-US" sz="2400"/>
          </a:p>
        </p:txBody>
      </p:sp>
      <p:sp>
        <p:nvSpPr>
          <p:cNvPr id="115725" name="Text Box 13"/>
          <p:cNvSpPr txBox="1">
            <a:spLocks noChangeArrowheads="1"/>
          </p:cNvSpPr>
          <p:nvPr/>
        </p:nvSpPr>
        <p:spPr bwMode="auto">
          <a:xfrm>
            <a:off x="1143000" y="4864100"/>
            <a:ext cx="7848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Maritime mine warfare still a major weakness</a:t>
            </a:r>
          </a:p>
        </p:txBody>
      </p:sp>
      <p:sp>
        <p:nvSpPr>
          <p:cNvPr id="115726" name="Text Box 14"/>
          <p:cNvSpPr txBox="1">
            <a:spLocks noChangeArrowheads="1"/>
          </p:cNvSpPr>
          <p:nvPr/>
        </p:nvSpPr>
        <p:spPr bwMode="auto">
          <a:xfrm>
            <a:off x="1143000" y="5410200"/>
            <a:ext cx="8001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 Ability to find, kill relocatable targets is weak</a:t>
            </a:r>
            <a:endParaRPr lang="en-US" sz="2400"/>
          </a:p>
        </p:txBody>
      </p:sp>
      <p:sp>
        <p:nvSpPr>
          <p:cNvPr id="12" name="Slide Number Placeholder 11"/>
          <p:cNvSpPr>
            <a:spLocks noGrp="1"/>
          </p:cNvSpPr>
          <p:nvPr>
            <p:ph type="sldNum" sz="quarter" idx="12"/>
          </p:nvPr>
        </p:nvSpPr>
        <p:spPr/>
        <p:txBody>
          <a:bodyPr/>
          <a:lstStyle/>
          <a:p>
            <a:pPr>
              <a:defRPr/>
            </a:pPr>
            <a:fld id="{750B22D1-5E38-B44D-8697-A2D96FC8F380}" type="slidenum">
              <a:rPr lang="en-US" smtClean="0"/>
              <a:pPr>
                <a:defRPr/>
              </a:pPr>
              <a:t>64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5719"/>
                                        </p:tgtEl>
                                        <p:attrNameLst>
                                          <p:attrName>style.visibility</p:attrName>
                                        </p:attrNameLst>
                                      </p:cBhvr>
                                      <p:to>
                                        <p:strVal val="visible"/>
                                      </p:to>
                                    </p:set>
                                    <p:anim calcmode="lin" valueType="num">
                                      <p:cBhvr>
                                        <p:cTn id="7" dur="1000" fill="hold"/>
                                        <p:tgtEl>
                                          <p:spTgt spid="115719"/>
                                        </p:tgtEl>
                                        <p:attrNameLst>
                                          <p:attrName>ppt_w</p:attrName>
                                        </p:attrNameLst>
                                      </p:cBhvr>
                                      <p:tavLst>
                                        <p:tav tm="0">
                                          <p:val>
                                            <p:strVal val="#ppt_w*0.70"/>
                                          </p:val>
                                        </p:tav>
                                        <p:tav tm="100000">
                                          <p:val>
                                            <p:strVal val="#ppt_w"/>
                                          </p:val>
                                        </p:tav>
                                      </p:tavLst>
                                    </p:anim>
                                    <p:anim calcmode="lin" valueType="num">
                                      <p:cBhvr>
                                        <p:cTn id="8" dur="1000" fill="hold"/>
                                        <p:tgtEl>
                                          <p:spTgt spid="115719"/>
                                        </p:tgtEl>
                                        <p:attrNameLst>
                                          <p:attrName>ppt_h</p:attrName>
                                        </p:attrNameLst>
                                      </p:cBhvr>
                                      <p:tavLst>
                                        <p:tav tm="0">
                                          <p:val>
                                            <p:strVal val="#ppt_h"/>
                                          </p:val>
                                        </p:tav>
                                        <p:tav tm="100000">
                                          <p:val>
                                            <p:strVal val="#ppt_h"/>
                                          </p:val>
                                        </p:tav>
                                      </p:tavLst>
                                    </p:anim>
                                    <p:animEffect transition="in" filter="fade">
                                      <p:cBhvr>
                                        <p:cTn id="9" dur="1000"/>
                                        <p:tgtEl>
                                          <p:spTgt spid="11571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5721"/>
                                        </p:tgtEl>
                                        <p:attrNameLst>
                                          <p:attrName>style.visibility</p:attrName>
                                        </p:attrNameLst>
                                      </p:cBhvr>
                                      <p:to>
                                        <p:strVal val="visible"/>
                                      </p:to>
                                    </p:set>
                                    <p:anim calcmode="lin" valueType="num">
                                      <p:cBhvr>
                                        <p:cTn id="14" dur="1000" fill="hold"/>
                                        <p:tgtEl>
                                          <p:spTgt spid="115721"/>
                                        </p:tgtEl>
                                        <p:attrNameLst>
                                          <p:attrName>ppt_w</p:attrName>
                                        </p:attrNameLst>
                                      </p:cBhvr>
                                      <p:tavLst>
                                        <p:tav tm="0">
                                          <p:val>
                                            <p:strVal val="#ppt_w*0.70"/>
                                          </p:val>
                                        </p:tav>
                                        <p:tav tm="100000">
                                          <p:val>
                                            <p:strVal val="#ppt_w"/>
                                          </p:val>
                                        </p:tav>
                                      </p:tavLst>
                                    </p:anim>
                                    <p:anim calcmode="lin" valueType="num">
                                      <p:cBhvr>
                                        <p:cTn id="15" dur="1000" fill="hold"/>
                                        <p:tgtEl>
                                          <p:spTgt spid="115721"/>
                                        </p:tgtEl>
                                        <p:attrNameLst>
                                          <p:attrName>ppt_h</p:attrName>
                                        </p:attrNameLst>
                                      </p:cBhvr>
                                      <p:tavLst>
                                        <p:tav tm="0">
                                          <p:val>
                                            <p:strVal val="#ppt_h"/>
                                          </p:val>
                                        </p:tav>
                                        <p:tav tm="100000">
                                          <p:val>
                                            <p:strVal val="#ppt_h"/>
                                          </p:val>
                                        </p:tav>
                                      </p:tavLst>
                                    </p:anim>
                                    <p:animEffect transition="in" filter="fade">
                                      <p:cBhvr>
                                        <p:cTn id="16" dur="1000"/>
                                        <p:tgtEl>
                                          <p:spTgt spid="11572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5720"/>
                                        </p:tgtEl>
                                        <p:attrNameLst>
                                          <p:attrName>style.visibility</p:attrName>
                                        </p:attrNameLst>
                                      </p:cBhvr>
                                      <p:to>
                                        <p:strVal val="visible"/>
                                      </p:to>
                                    </p:set>
                                    <p:anim calcmode="lin" valueType="num">
                                      <p:cBhvr>
                                        <p:cTn id="21" dur="1000" fill="hold"/>
                                        <p:tgtEl>
                                          <p:spTgt spid="115720"/>
                                        </p:tgtEl>
                                        <p:attrNameLst>
                                          <p:attrName>ppt_w</p:attrName>
                                        </p:attrNameLst>
                                      </p:cBhvr>
                                      <p:tavLst>
                                        <p:tav tm="0">
                                          <p:val>
                                            <p:strVal val="#ppt_w*0.70"/>
                                          </p:val>
                                        </p:tav>
                                        <p:tav tm="100000">
                                          <p:val>
                                            <p:strVal val="#ppt_w"/>
                                          </p:val>
                                        </p:tav>
                                      </p:tavLst>
                                    </p:anim>
                                    <p:anim calcmode="lin" valueType="num">
                                      <p:cBhvr>
                                        <p:cTn id="22" dur="1000" fill="hold"/>
                                        <p:tgtEl>
                                          <p:spTgt spid="115720"/>
                                        </p:tgtEl>
                                        <p:attrNameLst>
                                          <p:attrName>ppt_h</p:attrName>
                                        </p:attrNameLst>
                                      </p:cBhvr>
                                      <p:tavLst>
                                        <p:tav tm="0">
                                          <p:val>
                                            <p:strVal val="#ppt_h"/>
                                          </p:val>
                                        </p:tav>
                                        <p:tav tm="100000">
                                          <p:val>
                                            <p:strVal val="#ppt_h"/>
                                          </p:val>
                                        </p:tav>
                                      </p:tavLst>
                                    </p:anim>
                                    <p:animEffect transition="in" filter="fade">
                                      <p:cBhvr>
                                        <p:cTn id="23" dur="1000"/>
                                        <p:tgtEl>
                                          <p:spTgt spid="115720"/>
                                        </p:tgtEl>
                                      </p:cBhvr>
                                    </p:animEffect>
                                  </p:childTnLst>
                                </p:cTn>
                              </p:par>
                            </p:childTnLst>
                          </p:cTn>
                        </p:par>
                        <p:par>
                          <p:cTn id="24" fill="hold">
                            <p:stCondLst>
                              <p:cond delay="1000"/>
                            </p:stCondLst>
                            <p:childTnLst>
                              <p:par>
                                <p:cTn id="25" presetID="55" presetClass="entr" presetSubtype="0" fill="hold" grpId="0" nodeType="afterEffect">
                                  <p:stCondLst>
                                    <p:cond delay="0"/>
                                  </p:stCondLst>
                                  <p:childTnLst>
                                    <p:set>
                                      <p:cBhvr>
                                        <p:cTn id="26" dur="1" fill="hold">
                                          <p:stCondLst>
                                            <p:cond delay="0"/>
                                          </p:stCondLst>
                                        </p:cTn>
                                        <p:tgtEl>
                                          <p:spTgt spid="115722"/>
                                        </p:tgtEl>
                                        <p:attrNameLst>
                                          <p:attrName>style.visibility</p:attrName>
                                        </p:attrNameLst>
                                      </p:cBhvr>
                                      <p:to>
                                        <p:strVal val="visible"/>
                                      </p:to>
                                    </p:set>
                                    <p:anim calcmode="lin" valueType="num">
                                      <p:cBhvr>
                                        <p:cTn id="27" dur="1000" fill="hold"/>
                                        <p:tgtEl>
                                          <p:spTgt spid="115722"/>
                                        </p:tgtEl>
                                        <p:attrNameLst>
                                          <p:attrName>ppt_w</p:attrName>
                                        </p:attrNameLst>
                                      </p:cBhvr>
                                      <p:tavLst>
                                        <p:tav tm="0">
                                          <p:val>
                                            <p:strVal val="#ppt_w*0.70"/>
                                          </p:val>
                                        </p:tav>
                                        <p:tav tm="100000">
                                          <p:val>
                                            <p:strVal val="#ppt_w"/>
                                          </p:val>
                                        </p:tav>
                                      </p:tavLst>
                                    </p:anim>
                                    <p:anim calcmode="lin" valueType="num">
                                      <p:cBhvr>
                                        <p:cTn id="28" dur="1000" fill="hold"/>
                                        <p:tgtEl>
                                          <p:spTgt spid="115722"/>
                                        </p:tgtEl>
                                        <p:attrNameLst>
                                          <p:attrName>ppt_h</p:attrName>
                                        </p:attrNameLst>
                                      </p:cBhvr>
                                      <p:tavLst>
                                        <p:tav tm="0">
                                          <p:val>
                                            <p:strVal val="#ppt_h"/>
                                          </p:val>
                                        </p:tav>
                                        <p:tav tm="100000">
                                          <p:val>
                                            <p:strVal val="#ppt_h"/>
                                          </p:val>
                                        </p:tav>
                                      </p:tavLst>
                                    </p:anim>
                                    <p:animEffect transition="in" filter="fade">
                                      <p:cBhvr>
                                        <p:cTn id="29" dur="1000"/>
                                        <p:tgtEl>
                                          <p:spTgt spid="115722"/>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15724"/>
                                        </p:tgtEl>
                                        <p:attrNameLst>
                                          <p:attrName>style.visibility</p:attrName>
                                        </p:attrNameLst>
                                      </p:cBhvr>
                                      <p:to>
                                        <p:strVal val="visible"/>
                                      </p:to>
                                    </p:set>
                                    <p:anim calcmode="lin" valueType="num">
                                      <p:cBhvr>
                                        <p:cTn id="34" dur="1000" fill="hold"/>
                                        <p:tgtEl>
                                          <p:spTgt spid="115724"/>
                                        </p:tgtEl>
                                        <p:attrNameLst>
                                          <p:attrName>ppt_w</p:attrName>
                                        </p:attrNameLst>
                                      </p:cBhvr>
                                      <p:tavLst>
                                        <p:tav tm="0">
                                          <p:val>
                                            <p:strVal val="#ppt_w*0.70"/>
                                          </p:val>
                                        </p:tav>
                                        <p:tav tm="100000">
                                          <p:val>
                                            <p:strVal val="#ppt_w"/>
                                          </p:val>
                                        </p:tav>
                                      </p:tavLst>
                                    </p:anim>
                                    <p:anim calcmode="lin" valueType="num">
                                      <p:cBhvr>
                                        <p:cTn id="35" dur="1000" fill="hold"/>
                                        <p:tgtEl>
                                          <p:spTgt spid="115724"/>
                                        </p:tgtEl>
                                        <p:attrNameLst>
                                          <p:attrName>ppt_h</p:attrName>
                                        </p:attrNameLst>
                                      </p:cBhvr>
                                      <p:tavLst>
                                        <p:tav tm="0">
                                          <p:val>
                                            <p:strVal val="#ppt_h"/>
                                          </p:val>
                                        </p:tav>
                                        <p:tav tm="100000">
                                          <p:val>
                                            <p:strVal val="#ppt_h"/>
                                          </p:val>
                                        </p:tav>
                                      </p:tavLst>
                                    </p:anim>
                                    <p:animEffect transition="in" filter="fade">
                                      <p:cBhvr>
                                        <p:cTn id="36" dur="1000"/>
                                        <p:tgtEl>
                                          <p:spTgt spid="115724"/>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5725"/>
                                        </p:tgtEl>
                                        <p:attrNameLst>
                                          <p:attrName>style.visibility</p:attrName>
                                        </p:attrNameLst>
                                      </p:cBhvr>
                                      <p:to>
                                        <p:strVal val="visible"/>
                                      </p:to>
                                    </p:set>
                                    <p:anim calcmode="lin" valueType="num">
                                      <p:cBhvr>
                                        <p:cTn id="41" dur="1000" fill="hold"/>
                                        <p:tgtEl>
                                          <p:spTgt spid="115725"/>
                                        </p:tgtEl>
                                        <p:attrNameLst>
                                          <p:attrName>ppt_w</p:attrName>
                                        </p:attrNameLst>
                                      </p:cBhvr>
                                      <p:tavLst>
                                        <p:tav tm="0">
                                          <p:val>
                                            <p:strVal val="#ppt_w*0.70"/>
                                          </p:val>
                                        </p:tav>
                                        <p:tav tm="100000">
                                          <p:val>
                                            <p:strVal val="#ppt_w"/>
                                          </p:val>
                                        </p:tav>
                                      </p:tavLst>
                                    </p:anim>
                                    <p:anim calcmode="lin" valueType="num">
                                      <p:cBhvr>
                                        <p:cTn id="42" dur="1000" fill="hold"/>
                                        <p:tgtEl>
                                          <p:spTgt spid="115725"/>
                                        </p:tgtEl>
                                        <p:attrNameLst>
                                          <p:attrName>ppt_h</p:attrName>
                                        </p:attrNameLst>
                                      </p:cBhvr>
                                      <p:tavLst>
                                        <p:tav tm="0">
                                          <p:val>
                                            <p:strVal val="#ppt_h"/>
                                          </p:val>
                                        </p:tav>
                                        <p:tav tm="100000">
                                          <p:val>
                                            <p:strVal val="#ppt_h"/>
                                          </p:val>
                                        </p:tav>
                                      </p:tavLst>
                                    </p:anim>
                                    <p:animEffect transition="in" filter="fade">
                                      <p:cBhvr>
                                        <p:cTn id="43" dur="1000"/>
                                        <p:tgtEl>
                                          <p:spTgt spid="115725"/>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15726"/>
                                        </p:tgtEl>
                                        <p:attrNameLst>
                                          <p:attrName>style.visibility</p:attrName>
                                        </p:attrNameLst>
                                      </p:cBhvr>
                                      <p:to>
                                        <p:strVal val="visible"/>
                                      </p:to>
                                    </p:set>
                                    <p:anim calcmode="lin" valueType="num">
                                      <p:cBhvr>
                                        <p:cTn id="48" dur="1000" fill="hold"/>
                                        <p:tgtEl>
                                          <p:spTgt spid="115726"/>
                                        </p:tgtEl>
                                        <p:attrNameLst>
                                          <p:attrName>ppt_w</p:attrName>
                                        </p:attrNameLst>
                                      </p:cBhvr>
                                      <p:tavLst>
                                        <p:tav tm="0">
                                          <p:val>
                                            <p:strVal val="#ppt_w*0.70"/>
                                          </p:val>
                                        </p:tav>
                                        <p:tav tm="100000">
                                          <p:val>
                                            <p:strVal val="#ppt_w"/>
                                          </p:val>
                                        </p:tav>
                                      </p:tavLst>
                                    </p:anim>
                                    <p:anim calcmode="lin" valueType="num">
                                      <p:cBhvr>
                                        <p:cTn id="49" dur="1000" fill="hold"/>
                                        <p:tgtEl>
                                          <p:spTgt spid="115726"/>
                                        </p:tgtEl>
                                        <p:attrNameLst>
                                          <p:attrName>ppt_h</p:attrName>
                                        </p:attrNameLst>
                                      </p:cBhvr>
                                      <p:tavLst>
                                        <p:tav tm="0">
                                          <p:val>
                                            <p:strVal val="#ppt_h"/>
                                          </p:val>
                                        </p:tav>
                                        <p:tav tm="100000">
                                          <p:val>
                                            <p:strVal val="#ppt_h"/>
                                          </p:val>
                                        </p:tav>
                                      </p:tavLst>
                                    </p:anim>
                                    <p:animEffect transition="in" filter="fade">
                                      <p:cBhvr>
                                        <p:cTn id="50" dur="1000"/>
                                        <p:tgtEl>
                                          <p:spTgt spid="115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p:bldP spid="115720" grpId="0"/>
      <p:bldP spid="115721" grpId="0"/>
      <p:bldP spid="115722" grpId="0"/>
      <p:bldP spid="115724" grpId="0"/>
      <p:bldP spid="115725" grpId="0"/>
      <p:bldP spid="1157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36195" name="Text Box 3"/>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endParaRPr lang="en-US" sz="2800"/>
          </a:p>
        </p:txBody>
      </p:sp>
      <p:sp>
        <p:nvSpPr>
          <p:cNvPr id="136196" name="Text Box 4"/>
          <p:cNvSpPr txBox="1">
            <a:spLocks noChangeArrowheads="1"/>
          </p:cNvSpPr>
          <p:nvPr/>
        </p:nvSpPr>
        <p:spPr bwMode="auto">
          <a:xfrm>
            <a:off x="1282700" y="2514600"/>
            <a:ext cx="70993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Final Comments on Gulf War</a:t>
            </a:r>
          </a:p>
        </p:txBody>
      </p:sp>
      <p:sp>
        <p:nvSpPr>
          <p:cNvPr id="5" name="Slide Number Placeholder 4"/>
          <p:cNvSpPr>
            <a:spLocks noGrp="1"/>
          </p:cNvSpPr>
          <p:nvPr>
            <p:ph type="sldNum" sz="quarter" idx="12"/>
          </p:nvPr>
        </p:nvSpPr>
        <p:spPr/>
        <p:txBody>
          <a:bodyPr/>
          <a:lstStyle/>
          <a:p>
            <a:pPr>
              <a:defRPr/>
            </a:pPr>
            <a:fld id="{CA63CF22-F0EF-B744-9250-9CCC29303E6B}"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38243" name="TextBox 3"/>
          <p:cNvSpPr txBox="1">
            <a:spLocks noChangeArrowheads="1"/>
          </p:cNvSpPr>
          <p:nvPr/>
        </p:nvSpPr>
        <p:spPr bwMode="auto">
          <a:xfrm>
            <a:off x="3581400" y="1524000"/>
            <a:ext cx="2133600" cy="641350"/>
          </a:xfrm>
          <a:prstGeom prst="rect">
            <a:avLst/>
          </a:prstGeom>
          <a:noFill/>
          <a:ln w="9525">
            <a:noFill/>
            <a:miter lim="800000"/>
            <a:headEnd/>
            <a:tailEnd/>
          </a:ln>
        </p:spPr>
        <p:txBody>
          <a:bodyPr>
            <a:prstTxWarp prst="textNoShape">
              <a:avLst/>
            </a:prstTxWarp>
            <a:spAutoFit/>
          </a:bodyPr>
          <a:lstStyle/>
          <a:p>
            <a:pPr algn="ctr"/>
            <a:r>
              <a:rPr lang="en-US" sz="3600" b="1"/>
              <a:t>Thesis</a:t>
            </a:r>
            <a:endParaRPr lang="en-US" sz="2400" b="1"/>
          </a:p>
        </p:txBody>
      </p:sp>
      <p:sp>
        <p:nvSpPr>
          <p:cNvPr id="5" name="TextBox 4"/>
          <p:cNvSpPr txBox="1">
            <a:spLocks noChangeArrowheads="1"/>
          </p:cNvSpPr>
          <p:nvPr/>
        </p:nvSpPr>
        <p:spPr bwMode="auto">
          <a:xfrm>
            <a:off x="723900" y="2590800"/>
            <a:ext cx="7848600" cy="1800225"/>
          </a:xfrm>
          <a:prstGeom prst="rect">
            <a:avLst/>
          </a:prstGeom>
          <a:noFill/>
          <a:ln w="9525">
            <a:noFill/>
            <a:miter lim="800000"/>
            <a:headEnd/>
            <a:tailEnd/>
          </a:ln>
        </p:spPr>
        <p:txBody>
          <a:bodyPr>
            <a:prstTxWarp prst="textNoShape">
              <a:avLst/>
            </a:prstTxWarp>
            <a:spAutoFit/>
          </a:bodyPr>
          <a:lstStyle/>
          <a:p>
            <a:pPr algn="just"/>
            <a:r>
              <a:rPr lang="en-US" sz="2800"/>
              <a:t>The Gulf War (Operation Desert Storm) was the only war in U. S. history where we successfully implemented the lessons of the previous war from the beginning.</a:t>
            </a:r>
          </a:p>
        </p:txBody>
      </p:sp>
      <p:sp>
        <p:nvSpPr>
          <p:cNvPr id="13824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endParaRPr lang="en-US" sz="140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304800" y="4152900"/>
            <a:ext cx="8458200" cy="1538288"/>
          </a:xfrm>
          <a:prstGeom prst="rect">
            <a:avLst/>
          </a:prstGeom>
          <a:noFill/>
          <a:ln w="9525">
            <a:noFill/>
            <a:miter lim="800000"/>
            <a:headEnd/>
            <a:tailEnd/>
          </a:ln>
        </p:spPr>
        <p:txBody>
          <a:bodyPr>
            <a:prstTxWarp prst="textNoShape">
              <a:avLst/>
            </a:prstTxWarp>
            <a:spAutoFit/>
          </a:bodyPr>
          <a:lstStyle/>
          <a:p>
            <a:pPr algn="ctr">
              <a:spcBef>
                <a:spcPct val="10000"/>
              </a:spcBef>
            </a:pPr>
            <a:r>
              <a:rPr lang="en-US" sz="2800" b="1"/>
              <a:t>Lesson 4</a:t>
            </a:r>
          </a:p>
          <a:p>
            <a:pPr algn="ctr">
              <a:spcBef>
                <a:spcPct val="10000"/>
              </a:spcBef>
            </a:pPr>
            <a:endParaRPr lang="en-US" sz="2800" b="1"/>
          </a:p>
          <a:p>
            <a:pPr algn="ctr">
              <a:spcBef>
                <a:spcPct val="10000"/>
              </a:spcBef>
            </a:pPr>
            <a:r>
              <a:rPr lang="en-US" sz="3200" b="1"/>
              <a:t>The Emergence of Total War</a:t>
            </a:r>
            <a:endParaRPr lang="en-US" sz="2800" b="1">
              <a:ea typeface="ＭＳ Ｐゴシック" charset="-128"/>
              <a:cs typeface="ＭＳ Ｐゴシック" charset="-128"/>
            </a:endParaRPr>
          </a:p>
        </p:txBody>
      </p:sp>
      <p:pic>
        <p:nvPicPr>
          <p:cNvPr id="140291" name="Picture 3" descr="Lecture Title Graphic"/>
          <p:cNvPicPr>
            <a:picLocks noChangeAspect="1" noChangeArrowheads="1"/>
          </p:cNvPicPr>
          <p:nvPr/>
        </p:nvPicPr>
        <p:blipFill>
          <a:blip r:embed="rId3"/>
          <a:srcRect/>
          <a:stretch>
            <a:fillRect/>
          </a:stretch>
        </p:blipFill>
        <p:spPr bwMode="auto">
          <a:xfrm>
            <a:off x="839788" y="533400"/>
            <a:ext cx="7464425" cy="3200400"/>
          </a:xfrm>
          <a:prstGeom prst="rect">
            <a:avLst/>
          </a:prstGeom>
          <a:noFill/>
          <a:ln w="9525">
            <a:noFill/>
            <a:miter lim="800000"/>
            <a:headEnd/>
            <a:tailEnd/>
          </a:ln>
        </p:spPr>
      </p:pic>
      <p:pic>
        <p:nvPicPr>
          <p:cNvPr id="140292" name="Picture 4" descr="USS MAine-profile--250"/>
          <p:cNvPicPr>
            <a:picLocks noChangeAspect="1" noChangeArrowheads="1"/>
          </p:cNvPicPr>
          <p:nvPr/>
        </p:nvPicPr>
        <p:blipFill>
          <a:blip r:embed="rId4"/>
          <a:srcRect/>
          <a:stretch>
            <a:fillRect/>
          </a:stretch>
        </p:blipFill>
        <p:spPr bwMode="auto">
          <a:xfrm>
            <a:off x="304800" y="2209800"/>
            <a:ext cx="3175000" cy="1130300"/>
          </a:xfrm>
          <a:prstGeom prst="rect">
            <a:avLst/>
          </a:prstGeom>
          <a:noFill/>
          <a:ln w="9525">
            <a:noFill/>
            <a:miter lim="800000"/>
            <a:headEnd/>
            <a:tailEnd/>
          </a:ln>
        </p:spPr>
      </p:pic>
      <p:pic>
        <p:nvPicPr>
          <p:cNvPr id="140293" name="Picture 5" descr="USSHolland-planview-sm-FAS"/>
          <p:cNvPicPr>
            <a:picLocks noChangeAspect="1" noChangeArrowheads="1"/>
          </p:cNvPicPr>
          <p:nvPr/>
        </p:nvPicPr>
        <p:blipFill>
          <a:blip r:embed="rId5"/>
          <a:srcRect/>
          <a:stretch>
            <a:fillRect/>
          </a:stretch>
        </p:blipFill>
        <p:spPr bwMode="auto">
          <a:xfrm>
            <a:off x="1447800" y="3352800"/>
            <a:ext cx="990600" cy="685800"/>
          </a:xfrm>
          <a:prstGeom prst="rect">
            <a:avLst/>
          </a:prstGeom>
          <a:noFill/>
          <a:ln w="9525">
            <a:noFill/>
            <a:miter lim="800000"/>
            <a:headEnd/>
            <a:tailEnd/>
          </a:ln>
        </p:spPr>
      </p:pic>
      <p:pic>
        <p:nvPicPr>
          <p:cNvPr id="140294" name="Picture 6" descr="Maxim gun-color-art-200px-flipped"/>
          <p:cNvPicPr>
            <a:picLocks noChangeAspect="1" noChangeArrowheads="1"/>
          </p:cNvPicPr>
          <p:nvPr/>
        </p:nvPicPr>
        <p:blipFill>
          <a:blip r:embed="rId6"/>
          <a:srcRect/>
          <a:stretch>
            <a:fillRect/>
          </a:stretch>
        </p:blipFill>
        <p:spPr bwMode="auto">
          <a:xfrm>
            <a:off x="5791200" y="3124200"/>
            <a:ext cx="1270000" cy="895350"/>
          </a:xfrm>
          <a:prstGeom prst="rect">
            <a:avLst/>
          </a:prstGeom>
          <a:noFill/>
          <a:ln w="9525">
            <a:noFill/>
            <a:miter lim="800000"/>
            <a:headEnd/>
            <a:tailEnd/>
          </a:ln>
        </p:spPr>
      </p:pic>
      <p:pic>
        <p:nvPicPr>
          <p:cNvPr id="140295" name="Picture 7" descr="German 10"/>
          <p:cNvPicPr>
            <a:picLocks noChangeAspect="1" noChangeArrowheads="1"/>
          </p:cNvPicPr>
          <p:nvPr/>
        </p:nvPicPr>
        <p:blipFill>
          <a:blip r:embed="rId7"/>
          <a:srcRect/>
          <a:stretch>
            <a:fillRect/>
          </a:stretch>
        </p:blipFill>
        <p:spPr bwMode="auto">
          <a:xfrm>
            <a:off x="6172200" y="2057400"/>
            <a:ext cx="2332038" cy="1089025"/>
          </a:xfrm>
          <a:prstGeom prst="rect">
            <a:avLst/>
          </a:prstGeom>
          <a:noFill/>
          <a:ln w="9525">
            <a:noFill/>
            <a:miter lim="800000"/>
            <a:headEnd/>
            <a:tailEnd/>
          </a:ln>
        </p:spPr>
      </p:pic>
      <p:sp>
        <p:nvSpPr>
          <p:cNvPr id="140296" name="Slide Number Placeholder 9"/>
          <p:cNvSpPr>
            <a:spLocks noGrp="1"/>
          </p:cNvSpPr>
          <p:nvPr>
            <p:ph type="sldNum" sz="quarter" idx="12"/>
          </p:nvPr>
        </p:nvSpPr>
        <p:spPr>
          <a:noFill/>
        </p:spPr>
        <p:txBody>
          <a:bodyPr/>
          <a:lstStyle/>
          <a:p>
            <a:fld id="{15ECB1D7-3356-4848-949C-92891698879B}" type="slidenum">
              <a:rPr lang="en-US" sz="1200" smtClean="0">
                <a:solidFill>
                  <a:schemeClr val="folHlink"/>
                </a:solidFill>
                <a:latin typeface="Helvetica" charset="0"/>
              </a:rPr>
              <a:pPr/>
              <a:t>67</a:t>
            </a:fld>
            <a:endParaRPr lang="en-US" sz="1200" smtClean="0">
              <a:solidFill>
                <a:schemeClr val="folHlink"/>
              </a:solidFill>
              <a:latin typeface="Helvetica"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42339"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142340"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r>
              <a:rPr lang="en-US" sz="3600" b="1"/>
              <a:t>Lesson Objectives</a:t>
            </a:r>
          </a:p>
        </p:txBody>
      </p:sp>
      <p:sp>
        <p:nvSpPr>
          <p:cNvPr id="142341" name="Text Box 7"/>
          <p:cNvSpPr txBox="1">
            <a:spLocks noChangeArrowheads="1"/>
          </p:cNvSpPr>
          <p:nvPr/>
        </p:nvSpPr>
        <p:spPr bwMode="auto">
          <a:xfrm>
            <a:off x="762000" y="2057400"/>
            <a:ext cx="8382000" cy="2862263"/>
          </a:xfrm>
          <a:prstGeom prst="rect">
            <a:avLst/>
          </a:prstGeom>
          <a:noFill/>
          <a:ln w="9525">
            <a:noFill/>
            <a:miter lim="800000"/>
            <a:headEnd/>
            <a:tailEnd/>
          </a:ln>
        </p:spPr>
        <p:txBody>
          <a:bodyPr>
            <a:prstTxWarp prst="textNoShape">
              <a:avLst/>
            </a:prstTxWarp>
            <a:spAutoFit/>
          </a:bodyPr>
          <a:lstStyle/>
          <a:p>
            <a:r>
              <a:rPr lang="en-US" b="1"/>
              <a:t>•  Build a foundation for understanding the wars of the </a:t>
            </a:r>
          </a:p>
          <a:p>
            <a:r>
              <a:rPr lang="en-US" b="1"/>
              <a:t>20th century.</a:t>
            </a:r>
            <a:r>
              <a:rPr lang="en-US"/>
              <a:t> </a:t>
            </a:r>
          </a:p>
          <a:p>
            <a:endParaRPr lang="en-US" b="1"/>
          </a:p>
          <a:p>
            <a:r>
              <a:rPr lang="en-US" b="1"/>
              <a:t>•  Be able to define total war and describe its roots in the 19th century.</a:t>
            </a:r>
          </a:p>
          <a:p>
            <a:endParaRPr lang="en-US" b="1"/>
          </a:p>
          <a:p>
            <a:r>
              <a:rPr lang="en-US" b="1"/>
              <a:t>•  Be able to describe how weapon technology changed the character of war at the beginning of the 20th century.</a:t>
            </a:r>
          </a:p>
          <a:p>
            <a:endParaRPr lang="en-US" b="1"/>
          </a:p>
          <a:p>
            <a:r>
              <a:rPr lang="en-US" b="1"/>
              <a:t>•  Begin to understand the importance of logistics in modern war.</a:t>
            </a:r>
          </a:p>
          <a:p>
            <a:endParaRPr lang="en-US"/>
          </a:p>
        </p:txBody>
      </p:sp>
      <p:sp>
        <p:nvSpPr>
          <p:cNvPr id="8" name="Slide Number Placeholder 7"/>
          <p:cNvSpPr>
            <a:spLocks noGrp="1"/>
          </p:cNvSpPr>
          <p:nvPr>
            <p:ph type="sldNum" sz="quarter" idx="12"/>
          </p:nvPr>
        </p:nvSpPr>
        <p:spPr>
          <a:xfrm>
            <a:off x="6553200" y="6248400"/>
            <a:ext cx="1905000" cy="228600"/>
          </a:xfrm>
        </p:spPr>
        <p:txBody>
          <a:bodyPr/>
          <a:lstStyle/>
          <a:p>
            <a:pPr>
              <a:defRPr/>
            </a:pPr>
            <a:fld id="{7DF6EAFB-9F17-C44D-8707-2997E3081176}" type="slidenum">
              <a:rPr lang="en-US" sz="1200" smtClean="0">
                <a:solidFill>
                  <a:schemeClr val="folHlink"/>
                </a:solidFill>
                <a:latin typeface="Helvetica" charset="0"/>
              </a:rPr>
              <a:pPr>
                <a:defRPr/>
              </a:pPr>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144387" name="Text Box 3"/>
          <p:cNvSpPr txBox="1">
            <a:spLocks noChangeArrowheads="1"/>
          </p:cNvSpPr>
          <p:nvPr/>
        </p:nvSpPr>
        <p:spPr bwMode="auto">
          <a:xfrm>
            <a:off x="2819400" y="762000"/>
            <a:ext cx="5486400" cy="641350"/>
          </a:xfrm>
          <a:prstGeom prst="rect">
            <a:avLst/>
          </a:prstGeom>
          <a:noFill/>
          <a:ln w="9525">
            <a:noFill/>
            <a:miter lim="800000"/>
            <a:headEnd/>
            <a:tailEnd/>
          </a:ln>
        </p:spPr>
        <p:txBody>
          <a:bodyPr>
            <a:prstTxWarp prst="textNoShape">
              <a:avLst/>
            </a:prstTxWarp>
            <a:spAutoFit/>
          </a:bodyPr>
          <a:lstStyle/>
          <a:p>
            <a:pPr algn="ctr"/>
            <a:r>
              <a:rPr lang="en-US" sz="3600" b="1"/>
              <a:t>End</a:t>
            </a:r>
          </a:p>
        </p:txBody>
      </p:sp>
      <p:sp>
        <p:nvSpPr>
          <p:cNvPr id="144388" name="Slide Number Placeholder 3"/>
          <p:cNvSpPr>
            <a:spLocks noGrp="1"/>
          </p:cNvSpPr>
          <p:nvPr>
            <p:ph type="sldNum" sz="quarter" idx="12"/>
          </p:nvPr>
        </p:nvSpPr>
        <p:spPr>
          <a:noFill/>
        </p:spPr>
        <p:txBody>
          <a:bodyPr/>
          <a:lstStyle/>
          <a:p>
            <a:fld id="{6C51A7F8-3F83-CF44-8530-EB969BE46CB1}" type="slidenum">
              <a:rPr lang="en-US" smtClean="0">
                <a:solidFill>
                  <a:schemeClr val="folHlink"/>
                </a:solidFill>
                <a:latin typeface="Helvetica" charset="0"/>
              </a:rPr>
              <a:pPr/>
              <a:t>69</a:t>
            </a:fld>
            <a:endParaRPr lang="en-US" smtClean="0">
              <a:solidFill>
                <a:schemeClr val="folHlink"/>
              </a:solidFill>
              <a:latin typeface="Helvetica"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29699"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29700"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29701" name="Text Box 6"/>
          <p:cNvSpPr txBox="1">
            <a:spLocks noChangeArrowheads="1"/>
          </p:cNvSpPr>
          <p:nvPr/>
        </p:nvSpPr>
        <p:spPr bwMode="auto">
          <a:xfrm>
            <a:off x="2362200" y="685800"/>
            <a:ext cx="6019800" cy="646331"/>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dirty="0"/>
              <a:t>Who</a:t>
            </a:r>
            <a:r>
              <a:rPr lang="en-US" sz="3600" b="1" dirty="0" smtClean="0"/>
              <a:t> Had the First </a:t>
            </a:r>
            <a:r>
              <a:rPr lang="en-US" sz="3600" b="1" u="sng" dirty="0" smtClean="0"/>
              <a:t>Impact?</a:t>
            </a:r>
            <a:endParaRPr lang="en-US" sz="3600" b="1" u="sng" dirty="0"/>
          </a:p>
        </p:txBody>
      </p:sp>
      <p:sp>
        <p:nvSpPr>
          <p:cNvPr id="230407" name="Text Box 7"/>
          <p:cNvSpPr txBox="1">
            <a:spLocks noChangeArrowheads="1"/>
          </p:cNvSpPr>
          <p:nvPr/>
        </p:nvSpPr>
        <p:spPr bwMode="auto">
          <a:xfrm>
            <a:off x="1676400" y="5105400"/>
            <a:ext cx="6477000" cy="13112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t>• Combined Army – Air Force helicopter operation</a:t>
            </a:r>
          </a:p>
          <a:p>
            <a:pPr>
              <a:spcBef>
                <a:spcPct val="50000"/>
              </a:spcBef>
            </a:pPr>
            <a:r>
              <a:rPr lang="en-US" sz="2000" b="1"/>
              <a:t>	• Destroy key Iraqi radar site</a:t>
            </a:r>
          </a:p>
          <a:p>
            <a:pPr>
              <a:spcBef>
                <a:spcPct val="50000"/>
              </a:spcBef>
            </a:pPr>
            <a:r>
              <a:rPr lang="en-US" sz="2000" b="1"/>
              <a:t>	• Punch a hole in the Iraqi warning line</a:t>
            </a:r>
          </a:p>
        </p:txBody>
      </p:sp>
      <p:sp>
        <p:nvSpPr>
          <p:cNvPr id="8" name="Slide Number Placeholder 7"/>
          <p:cNvSpPr txBox="1">
            <a:spLocks noGrp="1"/>
          </p:cNvSpPr>
          <p:nvPr/>
        </p:nvSpPr>
        <p:spPr bwMode="auto">
          <a:xfrm>
            <a:off x="7010400" y="6400800"/>
            <a:ext cx="1905000" cy="457200"/>
          </a:xfrm>
          <a:prstGeom prst="rect">
            <a:avLst/>
          </a:prstGeom>
          <a:noFill/>
          <a:ln>
            <a:miter lim="800000"/>
            <a:headEnd/>
            <a:tailEnd/>
          </a:ln>
        </p:spPr>
        <p:txBody>
          <a:bodyPr>
            <a:prstTxWarp prst="textNoShape">
              <a:avLst/>
            </a:prstTxWarp>
          </a:bodyPr>
          <a:lstStyle/>
          <a:p>
            <a:pPr algn="r">
              <a:defRPr/>
            </a:pPr>
            <a:fld id="{29583EF7-DEE3-3E42-B6D3-9D06756026C5}" type="slidenum">
              <a:rPr lang="en-US" sz="1400">
                <a:latin typeface="+mn-lt"/>
              </a:rPr>
              <a:pPr algn="r">
                <a:defRPr/>
              </a:pPr>
              <a:t>7</a:t>
            </a:fld>
            <a:endParaRPr lang="en-US" sz="1400">
              <a:latin typeface="+mn-lt"/>
            </a:endParaRPr>
          </a:p>
        </p:txBody>
      </p:sp>
      <p:sp>
        <p:nvSpPr>
          <p:cNvPr id="230409" name="Text Box 1033"/>
          <p:cNvSpPr txBox="1">
            <a:spLocks noChangeArrowheads="1"/>
          </p:cNvSpPr>
          <p:nvPr/>
        </p:nvSpPr>
        <p:spPr bwMode="auto">
          <a:xfrm>
            <a:off x="2133600" y="1676400"/>
            <a:ext cx="60198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b="1"/>
              <a:t>U. S. Army</a:t>
            </a:r>
          </a:p>
        </p:txBody>
      </p:sp>
      <p:pic>
        <p:nvPicPr>
          <p:cNvPr id="230410" name="Picture 1034" descr="AH64D-Apache Long Bow-profile"/>
          <p:cNvPicPr>
            <a:picLocks noChangeAspect="1" noChangeArrowheads="1"/>
          </p:cNvPicPr>
          <p:nvPr/>
        </p:nvPicPr>
        <p:blipFill>
          <a:blip r:embed="rId4"/>
          <a:srcRect/>
          <a:stretch>
            <a:fillRect/>
          </a:stretch>
        </p:blipFill>
        <p:spPr bwMode="auto">
          <a:xfrm>
            <a:off x="2514600" y="2514600"/>
            <a:ext cx="4521200" cy="1674813"/>
          </a:xfrm>
          <a:prstGeom prst="rect">
            <a:avLst/>
          </a:prstGeom>
          <a:noFill/>
          <a:ln w="9525">
            <a:noFill/>
            <a:miter lim="800000"/>
            <a:headEnd/>
            <a:tailEnd/>
          </a:ln>
        </p:spPr>
      </p:pic>
      <p:pic>
        <p:nvPicPr>
          <p:cNvPr id="230413" name="Picture 1037" descr="Picture 2"/>
          <p:cNvPicPr>
            <a:picLocks noChangeAspect="1" noChangeArrowheads="1"/>
          </p:cNvPicPr>
          <p:nvPr/>
        </p:nvPicPr>
        <p:blipFill>
          <a:blip r:embed="rId5"/>
          <a:srcRect/>
          <a:stretch>
            <a:fillRect/>
          </a:stretch>
        </p:blipFill>
        <p:spPr bwMode="auto">
          <a:xfrm>
            <a:off x="4305300" y="2451100"/>
            <a:ext cx="901700" cy="381000"/>
          </a:xfrm>
          <a:prstGeom prst="rect">
            <a:avLst/>
          </a:prstGeom>
          <a:noFill/>
          <a:ln w="9525">
            <a:noFill/>
            <a:miter lim="800000"/>
            <a:headEnd/>
            <a:tailEnd/>
          </a:ln>
        </p:spPr>
      </p:pic>
      <p:sp>
        <p:nvSpPr>
          <p:cNvPr id="230414" name="Text Box 1038"/>
          <p:cNvSpPr txBox="1">
            <a:spLocks noChangeArrowheads="1"/>
          </p:cNvSpPr>
          <p:nvPr/>
        </p:nvSpPr>
        <p:spPr bwMode="auto">
          <a:xfrm>
            <a:off x="2971800" y="4419600"/>
            <a:ext cx="35052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b="1"/>
              <a:t>TF Normandy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wipe(left)">
                                      <p:cBhvr>
                                        <p:cTn id="7" dur="1000"/>
                                        <p:tgtEl>
                                          <p:spTgt spid="2970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30409"/>
                                        </p:tgtEl>
                                        <p:attrNameLst>
                                          <p:attrName>style.visibility</p:attrName>
                                        </p:attrNameLst>
                                      </p:cBhvr>
                                      <p:to>
                                        <p:strVal val="visible"/>
                                      </p:to>
                                    </p:set>
                                    <p:anim calcmode="lin" valueType="num">
                                      <p:cBhvr>
                                        <p:cTn id="12" dur="1000" fill="hold"/>
                                        <p:tgtEl>
                                          <p:spTgt spid="230409"/>
                                        </p:tgtEl>
                                        <p:attrNameLst>
                                          <p:attrName>ppt_w</p:attrName>
                                        </p:attrNameLst>
                                      </p:cBhvr>
                                      <p:tavLst>
                                        <p:tav tm="0">
                                          <p:val>
                                            <p:strVal val="#ppt_w*0.70"/>
                                          </p:val>
                                        </p:tav>
                                        <p:tav tm="100000">
                                          <p:val>
                                            <p:strVal val="#ppt_w"/>
                                          </p:val>
                                        </p:tav>
                                      </p:tavLst>
                                    </p:anim>
                                    <p:anim calcmode="lin" valueType="num">
                                      <p:cBhvr>
                                        <p:cTn id="13" dur="1000" fill="hold"/>
                                        <p:tgtEl>
                                          <p:spTgt spid="230409"/>
                                        </p:tgtEl>
                                        <p:attrNameLst>
                                          <p:attrName>ppt_h</p:attrName>
                                        </p:attrNameLst>
                                      </p:cBhvr>
                                      <p:tavLst>
                                        <p:tav tm="0">
                                          <p:val>
                                            <p:strVal val="#ppt_h"/>
                                          </p:val>
                                        </p:tav>
                                        <p:tav tm="100000">
                                          <p:val>
                                            <p:strVal val="#ppt_h"/>
                                          </p:val>
                                        </p:tav>
                                      </p:tavLst>
                                    </p:anim>
                                    <p:animEffect transition="in" filter="fade">
                                      <p:cBhvr>
                                        <p:cTn id="14" dur="1000"/>
                                        <p:tgtEl>
                                          <p:spTgt spid="23040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30410"/>
                                        </p:tgtEl>
                                        <p:attrNameLst>
                                          <p:attrName>style.visibility</p:attrName>
                                        </p:attrNameLst>
                                      </p:cBhvr>
                                      <p:to>
                                        <p:strVal val="visible"/>
                                      </p:to>
                                    </p:set>
                                    <p:animEffect transition="in" filter="dissolve">
                                      <p:cBhvr>
                                        <p:cTn id="19" dur="1000"/>
                                        <p:tgtEl>
                                          <p:spTgt spid="230410"/>
                                        </p:tgtEl>
                                      </p:cBhvr>
                                    </p:animEffect>
                                  </p:childTnLst>
                                </p:cTn>
                              </p:par>
                              <p:par>
                                <p:cTn id="20" presetID="9" presetClass="entr" presetSubtype="0" fill="hold" nodeType="withEffect">
                                  <p:stCondLst>
                                    <p:cond delay="0"/>
                                  </p:stCondLst>
                                  <p:childTnLst>
                                    <p:set>
                                      <p:cBhvr>
                                        <p:cTn id="21" dur="1" fill="hold">
                                          <p:stCondLst>
                                            <p:cond delay="0"/>
                                          </p:stCondLst>
                                        </p:cTn>
                                        <p:tgtEl>
                                          <p:spTgt spid="230413"/>
                                        </p:tgtEl>
                                        <p:attrNameLst>
                                          <p:attrName>style.visibility</p:attrName>
                                        </p:attrNameLst>
                                      </p:cBhvr>
                                      <p:to>
                                        <p:strVal val="visible"/>
                                      </p:to>
                                    </p:set>
                                    <p:animEffect transition="in" filter="dissolve">
                                      <p:cBhvr>
                                        <p:cTn id="22" dur="500"/>
                                        <p:tgtEl>
                                          <p:spTgt spid="23041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0414"/>
                                        </p:tgtEl>
                                        <p:attrNameLst>
                                          <p:attrName>style.visibility</p:attrName>
                                        </p:attrNameLst>
                                      </p:cBhvr>
                                      <p:to>
                                        <p:strVal val="visible"/>
                                      </p:to>
                                    </p:set>
                                    <p:animEffect transition="in" filter="dissolve">
                                      <p:cBhvr>
                                        <p:cTn id="25" dur="1000"/>
                                        <p:tgtEl>
                                          <p:spTgt spid="230414"/>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230407"/>
                                        </p:tgtEl>
                                        <p:attrNameLst>
                                          <p:attrName>style.visibility</p:attrName>
                                        </p:attrNameLst>
                                      </p:cBhvr>
                                      <p:to>
                                        <p:strVal val="visible"/>
                                      </p:to>
                                    </p:set>
                                    <p:animEffect transition="in" filter="wipe(up)">
                                      <p:cBhvr>
                                        <p:cTn id="29" dur="2000"/>
                                        <p:tgtEl>
                                          <p:spTgt spid="230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30407" grpId="0"/>
      <p:bldP spid="230409" grpId="0"/>
      <p:bldP spid="2304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3"/>
          <p:cNvSpPr>
            <a:spLocks noGrp="1"/>
          </p:cNvSpPr>
          <p:nvPr>
            <p:ph type="sldNum" sz="quarter" idx="12"/>
          </p:nvPr>
        </p:nvSpPr>
        <p:spPr>
          <a:noFill/>
        </p:spPr>
        <p:txBody>
          <a:bodyPr/>
          <a:lstStyle/>
          <a:p>
            <a:fld id="{0C8A1F81-0104-6949-B357-EBC6B9417084}" type="slidenum">
              <a:rPr lang="en-US" smtClean="0">
                <a:solidFill>
                  <a:schemeClr val="folHlink"/>
                </a:solidFill>
                <a:latin typeface="Helvetica" charset="0"/>
              </a:rPr>
              <a:pPr/>
              <a:t>70</a:t>
            </a:fld>
            <a:endParaRPr lang="en-US" smtClean="0">
              <a:solidFill>
                <a:schemeClr val="folHlink"/>
              </a:solidFill>
              <a:latin typeface="Helvetica"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31747"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31748" name="Text Box 4"/>
          <p:cNvSpPr txBox="1">
            <a:spLocks noChangeArrowheads="1"/>
          </p:cNvSpPr>
          <p:nvPr/>
        </p:nvSpPr>
        <p:spPr bwMode="auto">
          <a:xfrm>
            <a:off x="876300" y="2463800"/>
            <a:ext cx="7391400" cy="989013"/>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31749"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31750" name="Text Box 6"/>
          <p:cNvSpPr txBox="1">
            <a:spLocks noChangeArrowheads="1"/>
          </p:cNvSpPr>
          <p:nvPr/>
        </p:nvSpPr>
        <p:spPr bwMode="auto">
          <a:xfrm>
            <a:off x="381000" y="2909888"/>
            <a:ext cx="3581400" cy="5794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b="1"/>
              <a:t>Air War Phase</a:t>
            </a:r>
          </a:p>
        </p:txBody>
      </p:sp>
      <p:pic>
        <p:nvPicPr>
          <p:cNvPr id="31751" name="Picture 7" descr="InitialAirAttacks"/>
          <p:cNvPicPr>
            <a:picLocks noChangeAspect="1" noChangeArrowheads="1"/>
          </p:cNvPicPr>
          <p:nvPr/>
        </p:nvPicPr>
        <p:blipFill>
          <a:blip r:embed="rId4"/>
          <a:srcRect/>
          <a:stretch>
            <a:fillRect/>
          </a:stretch>
        </p:blipFill>
        <p:spPr bwMode="auto">
          <a:xfrm>
            <a:off x="4114800" y="304800"/>
            <a:ext cx="4179888" cy="62865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18F22956-A35E-5642-ABB4-69AC7CFDEF65}" type="slidenum">
              <a:rPr lang="en-US" smtClean="0"/>
              <a:pPr>
                <a:defRPr/>
              </a:pPr>
              <a:t>8</a:t>
            </a:fld>
            <a:endParaRPr lang="en-US"/>
          </a:p>
        </p:txBody>
      </p:sp>
      <p:sp>
        <p:nvSpPr>
          <p:cNvPr id="11" name="Oval 15"/>
          <p:cNvSpPr>
            <a:spLocks noChangeArrowheads="1"/>
          </p:cNvSpPr>
          <p:nvPr/>
        </p:nvSpPr>
        <p:spPr bwMode="auto">
          <a:xfrm>
            <a:off x="4876800" y="3429000"/>
            <a:ext cx="914400" cy="1447800"/>
          </a:xfrm>
          <a:prstGeom prst="ellipse">
            <a:avLst/>
          </a:prstGeom>
          <a:noFill/>
          <a:ln w="38100">
            <a:solidFill>
              <a:srgbClr val="FF0000"/>
            </a:solidFill>
            <a:round/>
            <a:headEnd/>
            <a:tailEnd/>
          </a:ln>
        </p:spPr>
        <p:txBody>
          <a:bodyPr lIns="36576" tIns="36576" rIns="36576" bIns="36576">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om's_logo"/>
          <p:cNvPicPr>
            <a:picLocks noChangeAspect="1" noChangeArrowheads="1"/>
          </p:cNvPicPr>
          <p:nvPr/>
        </p:nvPicPr>
        <p:blipFill>
          <a:blip r:embed="rId3"/>
          <a:srcRect/>
          <a:stretch>
            <a:fillRect/>
          </a:stretch>
        </p:blipFill>
        <p:spPr bwMode="auto">
          <a:xfrm>
            <a:off x="533400" y="381000"/>
            <a:ext cx="1335088" cy="1309688"/>
          </a:xfrm>
          <a:prstGeom prst="rect">
            <a:avLst/>
          </a:prstGeom>
          <a:noFill/>
          <a:ln w="9525">
            <a:noFill/>
            <a:miter lim="800000"/>
            <a:headEnd/>
            <a:tailEnd/>
          </a:ln>
        </p:spPr>
      </p:pic>
      <p:sp>
        <p:nvSpPr>
          <p:cNvPr id="33795" name="Text Box 3"/>
          <p:cNvSpPr txBox="1">
            <a:spLocks noChangeArrowheads="1"/>
          </p:cNvSpPr>
          <p:nvPr/>
        </p:nvSpPr>
        <p:spPr bwMode="auto">
          <a:xfrm>
            <a:off x="1219200" y="2514600"/>
            <a:ext cx="5486400" cy="457200"/>
          </a:xfrm>
          <a:prstGeom prst="rect">
            <a:avLst/>
          </a:prstGeom>
          <a:noFill/>
          <a:ln w="9525">
            <a:noFill/>
            <a:miter lim="800000"/>
            <a:headEnd/>
            <a:tailEnd/>
          </a:ln>
        </p:spPr>
        <p:txBody>
          <a:bodyPr>
            <a:prstTxWarp prst="textNoShape">
              <a:avLst/>
            </a:prstTxWarp>
            <a:spAutoFit/>
          </a:bodyPr>
          <a:lstStyle/>
          <a:p>
            <a:pPr>
              <a:spcBef>
                <a:spcPct val="10000"/>
              </a:spcBef>
            </a:pPr>
            <a:endParaRPr lang="en-US" sz="2400"/>
          </a:p>
        </p:txBody>
      </p:sp>
      <p:sp>
        <p:nvSpPr>
          <p:cNvPr id="33796" name="Text Box 4"/>
          <p:cNvSpPr txBox="1">
            <a:spLocks noChangeArrowheads="1"/>
          </p:cNvSpPr>
          <p:nvPr/>
        </p:nvSpPr>
        <p:spPr bwMode="auto">
          <a:xfrm>
            <a:off x="876300" y="2439988"/>
            <a:ext cx="7391400" cy="989012"/>
          </a:xfrm>
          <a:prstGeom prst="rect">
            <a:avLst/>
          </a:prstGeom>
          <a:noFill/>
          <a:ln w="9525">
            <a:noFill/>
            <a:miter lim="800000"/>
            <a:headEnd/>
            <a:tailEnd/>
          </a:ln>
        </p:spPr>
        <p:txBody>
          <a:bodyPr>
            <a:prstTxWarp prst="textNoShape">
              <a:avLst/>
            </a:prstTxWarp>
            <a:spAutoFit/>
          </a:bodyPr>
          <a:lstStyle/>
          <a:p>
            <a:pPr>
              <a:spcBef>
                <a:spcPct val="10000"/>
              </a:spcBef>
            </a:pPr>
            <a:r>
              <a:rPr lang="en-US" sz="2800" b="1"/>
              <a:t>    </a:t>
            </a:r>
          </a:p>
          <a:p>
            <a:pPr algn="just">
              <a:spcBef>
                <a:spcPct val="10000"/>
              </a:spcBef>
            </a:pPr>
            <a:endParaRPr lang="en-US" sz="2800" b="1"/>
          </a:p>
        </p:txBody>
      </p:sp>
      <p:sp>
        <p:nvSpPr>
          <p:cNvPr id="33797" name="Text Box 5"/>
          <p:cNvSpPr txBox="1">
            <a:spLocks noChangeArrowheads="1"/>
          </p:cNvSpPr>
          <p:nvPr/>
        </p:nvSpPr>
        <p:spPr bwMode="auto">
          <a:xfrm>
            <a:off x="2286000" y="762000"/>
            <a:ext cx="5638800" cy="519113"/>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2800"/>
          </a:p>
        </p:txBody>
      </p:sp>
      <p:sp>
        <p:nvSpPr>
          <p:cNvPr id="33798" name="Text Box 6"/>
          <p:cNvSpPr txBox="1">
            <a:spLocks noChangeArrowheads="1"/>
          </p:cNvSpPr>
          <p:nvPr/>
        </p:nvSpPr>
        <p:spPr bwMode="auto">
          <a:xfrm>
            <a:off x="2362200" y="685800"/>
            <a:ext cx="57150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1"/>
              <a:t>TF Normandy</a:t>
            </a:r>
          </a:p>
        </p:txBody>
      </p:sp>
      <p:pic>
        <p:nvPicPr>
          <p:cNvPr id="33799" name="Picture 8" descr="AH64D-Apache &amp; Hellfire"/>
          <p:cNvPicPr>
            <a:picLocks noChangeAspect="1" noChangeArrowheads="1"/>
          </p:cNvPicPr>
          <p:nvPr/>
        </p:nvPicPr>
        <p:blipFill>
          <a:blip r:embed="rId4"/>
          <a:srcRect/>
          <a:stretch>
            <a:fillRect/>
          </a:stretch>
        </p:blipFill>
        <p:spPr bwMode="auto">
          <a:xfrm>
            <a:off x="1143000" y="2108200"/>
            <a:ext cx="6858000" cy="2640013"/>
          </a:xfrm>
          <a:prstGeom prst="rect">
            <a:avLst/>
          </a:prstGeom>
          <a:noFill/>
          <a:ln w="9525">
            <a:noFill/>
            <a:miter lim="800000"/>
            <a:headEnd/>
            <a:tailEnd/>
          </a:ln>
        </p:spPr>
      </p:pic>
      <p:sp>
        <p:nvSpPr>
          <p:cNvPr id="33800" name="Text Box 9"/>
          <p:cNvSpPr txBox="1">
            <a:spLocks noChangeArrowheads="1"/>
          </p:cNvSpPr>
          <p:nvPr/>
        </p:nvSpPr>
        <p:spPr bwMode="auto">
          <a:xfrm>
            <a:off x="1447800" y="5257800"/>
            <a:ext cx="6934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AH-64 </a:t>
            </a:r>
            <a:r>
              <a:rPr lang="en-US" sz="2400" b="1" i="1"/>
              <a:t>Apache</a:t>
            </a:r>
            <a:r>
              <a:rPr lang="en-US" sz="2400" b="1"/>
              <a:t> helicopter and Hellfire missile</a:t>
            </a:r>
          </a:p>
        </p:txBody>
      </p:sp>
      <p:sp>
        <p:nvSpPr>
          <p:cNvPr id="9" name="Slide Number Placeholder 8"/>
          <p:cNvSpPr>
            <a:spLocks noGrp="1"/>
          </p:cNvSpPr>
          <p:nvPr>
            <p:ph type="sldNum" sz="quarter" idx="12"/>
          </p:nvPr>
        </p:nvSpPr>
        <p:spPr/>
        <p:txBody>
          <a:bodyPr/>
          <a:lstStyle/>
          <a:p>
            <a:pPr>
              <a:defRPr/>
            </a:pPr>
            <a:fld id="{4D5981FD-6F97-2C4A-B860-26A5D2A65DE4}"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13710</TotalTime>
  <Words>2591</Words>
  <Application>Microsoft Office PowerPoint</Application>
  <PresentationFormat>On-screen Show (4:3)</PresentationFormat>
  <Paragraphs>484</Paragraphs>
  <Slides>70</Slides>
  <Notes>70</Notes>
  <HiddenSlides>0</HiddenSlides>
  <MMClips>4</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Kim Jex Gerun</cp:lastModifiedBy>
  <cp:revision>229</cp:revision>
  <dcterms:created xsi:type="dcterms:W3CDTF">2013-08-29T13:43:44Z</dcterms:created>
  <dcterms:modified xsi:type="dcterms:W3CDTF">2015-08-26T17:19:07Z</dcterms:modified>
</cp:coreProperties>
</file>